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5" r:id="rId4"/>
    <p:sldId id="277" r:id="rId5"/>
    <p:sldId id="281" r:id="rId6"/>
    <p:sldId id="284" r:id="rId7"/>
    <p:sldId id="280" r:id="rId8"/>
    <p:sldId id="286" r:id="rId9"/>
    <p:sldId id="271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DAA948"/>
    <a:srgbClr val="2E6E4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B317A9-17C8-4F47-B4BA-6314535F74E5}" type="doc">
      <dgm:prSet loTypeId="urn:microsoft.com/office/officeart/2005/8/layout/l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AF45A5-AA8D-1B41-82CE-05AA590CE79A}">
      <dgm:prSet phldrT="[Text]"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Lifestyle Changes</a:t>
          </a:r>
        </a:p>
      </dgm:t>
    </dgm:pt>
    <dgm:pt modelId="{E4D2C4D9-4939-A341-ACCD-D42C799750F1}" type="parTrans" cxnId="{39EAE8F6-3F9D-9E4A-9589-7220E1A25B8C}">
      <dgm:prSet/>
      <dgm:spPr/>
      <dgm:t>
        <a:bodyPr/>
        <a:lstStyle/>
        <a:p>
          <a:endParaRPr lang="en-US"/>
        </a:p>
      </dgm:t>
    </dgm:pt>
    <dgm:pt modelId="{BB9349E1-FABB-764E-A6A3-54FBDC9CEBFC}" type="sibTrans" cxnId="{39EAE8F6-3F9D-9E4A-9589-7220E1A25B8C}">
      <dgm:prSet/>
      <dgm:spPr/>
      <dgm:t>
        <a:bodyPr/>
        <a:lstStyle/>
        <a:p>
          <a:endParaRPr lang="en-US"/>
        </a:p>
      </dgm:t>
    </dgm:pt>
    <dgm:pt modelId="{97342195-B8AB-B949-9F5C-292C355CE297}">
      <dgm:prSet phldrT="[Text]"/>
      <dgm:spPr>
        <a:solidFill>
          <a:srgbClr val="2E6E40">
            <a:alpha val="35000"/>
          </a:srgbClr>
        </a:solidFill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dirty="0" smtClean="0">
              <a:latin typeface="Calibri"/>
              <a:cs typeface="Calibri"/>
            </a:rPr>
            <a:t>Family, financial or business status may impact life insurance coverage needs</a:t>
          </a:r>
          <a:endParaRPr lang="en-US" dirty="0">
            <a:latin typeface="Calibri"/>
            <a:cs typeface="Calibri"/>
          </a:endParaRPr>
        </a:p>
      </dgm:t>
    </dgm:pt>
    <dgm:pt modelId="{66DA8C2C-0807-1247-B9D0-339DFDD841A5}" type="parTrans" cxnId="{FEA2B388-4641-C94A-B67D-8B3E8553DDB5}">
      <dgm:prSet/>
      <dgm:spPr/>
      <dgm:t>
        <a:bodyPr/>
        <a:lstStyle/>
        <a:p>
          <a:endParaRPr lang="en-US"/>
        </a:p>
      </dgm:t>
    </dgm:pt>
    <dgm:pt modelId="{80591E04-B8A8-474F-82D5-DEB70586EEA4}" type="sibTrans" cxnId="{FEA2B388-4641-C94A-B67D-8B3E8553DDB5}">
      <dgm:prSet/>
      <dgm:spPr/>
      <dgm:t>
        <a:bodyPr/>
        <a:lstStyle/>
        <a:p>
          <a:endParaRPr lang="en-US"/>
        </a:p>
      </dgm:t>
    </dgm:pt>
    <dgm:pt modelId="{F338D1B2-E0FE-8647-B70F-DFC59E042DFB}">
      <dgm:prSet phldrT="[Text]"/>
      <dgm:spPr>
        <a:solidFill>
          <a:srgbClr val="2E6E40">
            <a:alpha val="35000"/>
          </a:srgbClr>
        </a:solidFill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dirty="0" smtClean="0">
              <a:latin typeface="Calibri"/>
              <a:cs typeface="Calibri"/>
            </a:rPr>
            <a:t>Medical advancements, improvements in underwriting technology, as well as life expectancies, may impact product pricing</a:t>
          </a:r>
          <a:endParaRPr lang="en-US" dirty="0">
            <a:latin typeface="Calibri"/>
            <a:cs typeface="Calibri"/>
          </a:endParaRPr>
        </a:p>
      </dgm:t>
    </dgm:pt>
    <dgm:pt modelId="{80311B4B-9D79-9647-877C-BD1422589656}" type="parTrans" cxnId="{22EA9330-5254-9449-8687-8F82D6C958AF}">
      <dgm:prSet/>
      <dgm:spPr/>
      <dgm:t>
        <a:bodyPr/>
        <a:lstStyle/>
        <a:p>
          <a:endParaRPr lang="en-US"/>
        </a:p>
      </dgm:t>
    </dgm:pt>
    <dgm:pt modelId="{0C38F0E7-7B50-BE41-BA16-B86EB71C8277}" type="sibTrans" cxnId="{22EA9330-5254-9449-8687-8F82D6C958AF}">
      <dgm:prSet/>
      <dgm:spPr/>
      <dgm:t>
        <a:bodyPr/>
        <a:lstStyle/>
        <a:p>
          <a:endParaRPr lang="en-US"/>
        </a:p>
      </dgm:t>
    </dgm:pt>
    <dgm:pt modelId="{38EC02D4-002B-DE4F-AEC2-54D20A77D60D}">
      <dgm:prSet phldrT="[Text]"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Interest Crediting </a:t>
          </a:r>
          <a:r>
            <a:rPr lang="en-US" b="1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/>
          </a:r>
          <a:br>
            <a:rPr lang="en-US" b="1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</a:br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Rates</a:t>
          </a:r>
          <a:endParaRPr lang="en-US" b="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gm:t>
    </dgm:pt>
    <dgm:pt modelId="{5D32C1A6-1266-3349-BC98-48BE61C6D43F}" type="parTrans" cxnId="{E9545142-3319-F543-9FEC-18D52D374697}">
      <dgm:prSet/>
      <dgm:spPr/>
      <dgm:t>
        <a:bodyPr/>
        <a:lstStyle/>
        <a:p>
          <a:endParaRPr lang="en-US"/>
        </a:p>
      </dgm:t>
    </dgm:pt>
    <dgm:pt modelId="{E522E32D-C771-A746-AA5B-E3D2880A33DD}" type="sibTrans" cxnId="{E9545142-3319-F543-9FEC-18D52D374697}">
      <dgm:prSet/>
      <dgm:spPr/>
      <dgm:t>
        <a:bodyPr/>
        <a:lstStyle/>
        <a:p>
          <a:endParaRPr lang="en-US"/>
        </a:p>
      </dgm:t>
    </dgm:pt>
    <dgm:pt modelId="{C84D084C-E274-934A-B5CA-66F7CA98947E}">
      <dgm:prSet phldrT="[Text]"/>
      <dgm:spPr>
        <a:solidFill>
          <a:srgbClr val="2E6E40">
            <a:alpha val="35000"/>
          </a:srgbClr>
        </a:solidFill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dirty="0" smtClean="0">
              <a:latin typeface="Calibri"/>
              <a:cs typeface="Calibri"/>
            </a:rPr>
            <a:t>Interest rates on life insurance policies have been impacted by overall market volatility and may cause policies to not perform as projected</a:t>
          </a:r>
          <a:endParaRPr lang="en-US" dirty="0">
            <a:latin typeface="Calibri"/>
            <a:cs typeface="Calibri"/>
          </a:endParaRPr>
        </a:p>
      </dgm:t>
    </dgm:pt>
    <dgm:pt modelId="{7544C8ED-5C07-5C42-83C7-38E41720557A}" type="parTrans" cxnId="{97FF3F28-0D89-6443-913A-C21A178301CC}">
      <dgm:prSet/>
      <dgm:spPr/>
      <dgm:t>
        <a:bodyPr/>
        <a:lstStyle/>
        <a:p>
          <a:endParaRPr lang="en-US"/>
        </a:p>
      </dgm:t>
    </dgm:pt>
    <dgm:pt modelId="{31CF3A07-4340-A940-9DAA-8F024037B108}" type="sibTrans" cxnId="{97FF3F28-0D89-6443-913A-C21A178301CC}">
      <dgm:prSet/>
      <dgm:spPr/>
      <dgm:t>
        <a:bodyPr/>
        <a:lstStyle/>
        <a:p>
          <a:endParaRPr lang="en-US"/>
        </a:p>
      </dgm:t>
    </dgm:pt>
    <dgm:pt modelId="{EBF13883-F2BB-244F-B7B8-3AE17EA11431}">
      <dgm:prSet phldrT="[Text]"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Underwriting Advancements</a:t>
          </a:r>
          <a:endParaRPr lang="en-US" b="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gm:t>
    </dgm:pt>
    <dgm:pt modelId="{EEFCC291-EE02-A148-8C06-4B3486BAF6A0}" type="sibTrans" cxnId="{DDCF589A-F243-2C44-8A82-C82DBA27CBD5}">
      <dgm:prSet/>
      <dgm:spPr/>
      <dgm:t>
        <a:bodyPr/>
        <a:lstStyle/>
        <a:p>
          <a:endParaRPr lang="en-US"/>
        </a:p>
      </dgm:t>
    </dgm:pt>
    <dgm:pt modelId="{8F207BD0-A5F2-3541-9044-41D4D29E3E22}" type="parTrans" cxnId="{DDCF589A-F243-2C44-8A82-C82DBA27CBD5}">
      <dgm:prSet/>
      <dgm:spPr/>
      <dgm:t>
        <a:bodyPr/>
        <a:lstStyle/>
        <a:p>
          <a:endParaRPr lang="en-US"/>
        </a:p>
      </dgm:t>
    </dgm:pt>
    <dgm:pt modelId="{361CF27B-50D0-074E-A4E3-84BC6AB668D9}">
      <dgm:prSet phldrT="[Text]"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Underfunded Policies</a:t>
          </a:r>
          <a:endParaRPr lang="en-US" b="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gm:t>
    </dgm:pt>
    <dgm:pt modelId="{D7D553E6-2D39-2947-9BE0-43232B273BBC}" type="sibTrans" cxnId="{2C2247F5-892F-B545-9EE3-76ED0ADC1141}">
      <dgm:prSet/>
      <dgm:spPr/>
      <dgm:t>
        <a:bodyPr/>
        <a:lstStyle/>
        <a:p>
          <a:endParaRPr lang="en-US"/>
        </a:p>
      </dgm:t>
    </dgm:pt>
    <dgm:pt modelId="{DC6B2B23-113A-6247-986C-C975E2B40FF0}" type="parTrans" cxnId="{2C2247F5-892F-B545-9EE3-76ED0ADC1141}">
      <dgm:prSet/>
      <dgm:spPr/>
      <dgm:t>
        <a:bodyPr/>
        <a:lstStyle/>
        <a:p>
          <a:endParaRPr lang="en-US"/>
        </a:p>
      </dgm:t>
    </dgm:pt>
    <dgm:pt modelId="{CE4391B0-1782-CD44-A8FA-E24E9E45C6BF}">
      <dgm:prSet phldrT="[Text]"/>
      <dgm:spPr>
        <a:solidFill>
          <a:srgbClr val="2E6E40">
            <a:alpha val="35000"/>
          </a:srgbClr>
        </a:solidFill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dirty="0" smtClean="0">
              <a:latin typeface="Calibri"/>
              <a:cs typeface="Calibri"/>
            </a:rPr>
            <a:t>Policies that were underfunded may result in longer payment periods or higher than </a:t>
          </a:r>
          <a:br>
            <a:rPr lang="en-US" dirty="0" smtClean="0">
              <a:latin typeface="Calibri"/>
              <a:cs typeface="Calibri"/>
            </a:rPr>
          </a:br>
          <a:r>
            <a:rPr lang="en-US" dirty="0" smtClean="0">
              <a:latin typeface="Calibri"/>
              <a:cs typeface="Calibri"/>
            </a:rPr>
            <a:t>expected premiums</a:t>
          </a:r>
          <a:endParaRPr lang="en-US" dirty="0">
            <a:latin typeface="Calibri"/>
            <a:cs typeface="Calibri"/>
          </a:endParaRPr>
        </a:p>
      </dgm:t>
    </dgm:pt>
    <dgm:pt modelId="{5262EF52-5FB2-A848-BD3A-B6C026770966}" type="parTrans" cxnId="{80EC33D2-E7CC-B24C-969E-0D4A4F83926B}">
      <dgm:prSet/>
      <dgm:spPr/>
      <dgm:t>
        <a:bodyPr/>
        <a:lstStyle/>
        <a:p>
          <a:endParaRPr lang="en-US"/>
        </a:p>
      </dgm:t>
    </dgm:pt>
    <dgm:pt modelId="{CE0724AF-FD24-1442-A8F8-5C9D6535D14F}" type="sibTrans" cxnId="{80EC33D2-E7CC-B24C-969E-0D4A4F83926B}">
      <dgm:prSet/>
      <dgm:spPr/>
      <dgm:t>
        <a:bodyPr/>
        <a:lstStyle/>
        <a:p>
          <a:endParaRPr lang="en-US"/>
        </a:p>
      </dgm:t>
    </dgm:pt>
    <dgm:pt modelId="{C23E8649-BCA9-C145-B66D-EFCBAE9050ED}" type="pres">
      <dgm:prSet presAssocID="{8DB317A9-17C8-4F47-B4BA-6314535F74E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02308E8-0C1A-BA45-9FF6-51842454C82A}" type="pres">
      <dgm:prSet presAssocID="{03AF45A5-AA8D-1B41-82CE-05AA590CE79A}" presName="horFlow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7D012D95-8157-1141-92A6-1DD8DC4F8B42}" type="pres">
      <dgm:prSet presAssocID="{03AF45A5-AA8D-1B41-82CE-05AA590CE79A}" presName="bigChev" presStyleLbl="node1" presStyleIdx="0" presStyleCnt="4" custScaleX="106878"/>
      <dgm:spPr/>
      <dgm:t>
        <a:bodyPr/>
        <a:lstStyle/>
        <a:p>
          <a:endParaRPr lang="en-US"/>
        </a:p>
      </dgm:t>
    </dgm:pt>
    <dgm:pt modelId="{D6A01134-37EE-1841-8A47-F129D90D9F32}" type="pres">
      <dgm:prSet presAssocID="{66DA8C2C-0807-1247-B9D0-339DFDD841A5}" presName="parTrans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18A5F95B-C54B-2A47-8800-3F95DF88EFED}" type="pres">
      <dgm:prSet presAssocID="{97342195-B8AB-B949-9F5C-292C355CE297}" presName="node" presStyleLbl="alignAccFollowNode1" presStyleIdx="0" presStyleCnt="4" custScaleX="2358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82F670-A4FA-CC4B-8701-E971355B9AB9}" type="pres">
      <dgm:prSet presAssocID="{03AF45A5-AA8D-1B41-82CE-05AA590CE79A}" presName="vSp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1AE00143-7E2E-A745-9F2C-6063C0FF3C7A}" type="pres">
      <dgm:prSet presAssocID="{EBF13883-F2BB-244F-B7B8-3AE17EA11431}" presName="horFlow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53887EFD-B54E-F941-95E8-1DBBC66D4943}" type="pres">
      <dgm:prSet presAssocID="{EBF13883-F2BB-244F-B7B8-3AE17EA11431}" presName="bigChev" presStyleLbl="node1" presStyleIdx="1" presStyleCnt="4" custScaleX="106878"/>
      <dgm:spPr/>
      <dgm:t>
        <a:bodyPr/>
        <a:lstStyle/>
        <a:p>
          <a:endParaRPr lang="en-US"/>
        </a:p>
      </dgm:t>
    </dgm:pt>
    <dgm:pt modelId="{FCDBB259-EC3E-DC41-8713-0BC11DB833DA}" type="pres">
      <dgm:prSet presAssocID="{80311B4B-9D79-9647-877C-BD1422589656}" presName="parTrans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DDB9CE80-2073-EB45-B2FE-D8A88B04FC7A}" type="pres">
      <dgm:prSet presAssocID="{F338D1B2-E0FE-8647-B70F-DFC59E042DFB}" presName="node" presStyleLbl="alignAccFollowNode1" presStyleIdx="1" presStyleCnt="4" custScaleX="235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B4393-3C1D-E041-80F7-6F887C91FD3D}" type="pres">
      <dgm:prSet presAssocID="{EBF13883-F2BB-244F-B7B8-3AE17EA11431}" presName="vSp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5F2FEA6C-4F0F-3F41-9F54-7F3276A55A10}" type="pres">
      <dgm:prSet presAssocID="{38EC02D4-002B-DE4F-AEC2-54D20A77D60D}" presName="horFlow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C0BE54C1-E6E9-AE41-A6E6-76119E7662CB}" type="pres">
      <dgm:prSet presAssocID="{38EC02D4-002B-DE4F-AEC2-54D20A77D60D}" presName="bigChev" presStyleLbl="node1" presStyleIdx="2" presStyleCnt="4" custScaleX="106878"/>
      <dgm:spPr/>
      <dgm:t>
        <a:bodyPr/>
        <a:lstStyle/>
        <a:p>
          <a:endParaRPr lang="en-US"/>
        </a:p>
      </dgm:t>
    </dgm:pt>
    <dgm:pt modelId="{C1DA8D7F-C058-FA42-A4F4-43DA64DF6221}" type="pres">
      <dgm:prSet presAssocID="{7544C8ED-5C07-5C42-83C7-38E41720557A}" presName="parTrans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6FE9DB97-4A4F-3A4C-A6EC-5D6F7CC7AE79}" type="pres">
      <dgm:prSet presAssocID="{C84D084C-E274-934A-B5CA-66F7CA98947E}" presName="node" presStyleLbl="alignAccFollowNode1" presStyleIdx="2" presStyleCnt="4" custScaleX="235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B3D9A-5089-854D-8D94-9A03D5263B8C}" type="pres">
      <dgm:prSet presAssocID="{38EC02D4-002B-DE4F-AEC2-54D20A77D60D}" presName="vSp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DD4881DC-A273-EC43-9E81-76793936A0BC}" type="pres">
      <dgm:prSet presAssocID="{361CF27B-50D0-074E-A4E3-84BC6AB668D9}" presName="horFlow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BC648DDF-3FC3-284C-97F8-BFC470153802}" type="pres">
      <dgm:prSet presAssocID="{361CF27B-50D0-074E-A4E3-84BC6AB668D9}" presName="bigChev" presStyleLbl="node1" presStyleIdx="3" presStyleCnt="4" custScaleX="105871"/>
      <dgm:spPr/>
      <dgm:t>
        <a:bodyPr/>
        <a:lstStyle/>
        <a:p>
          <a:endParaRPr lang="en-US"/>
        </a:p>
      </dgm:t>
    </dgm:pt>
    <dgm:pt modelId="{A3C6A521-6BB4-F045-9510-5356A8C5B8C1}" type="pres">
      <dgm:prSet presAssocID="{5262EF52-5FB2-A848-BD3A-B6C026770966}" presName="parTrans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0AF62D36-58F9-A64F-A4B3-909F3B69811A}" type="pres">
      <dgm:prSet presAssocID="{CE4391B0-1782-CD44-A8FA-E24E9E45C6BF}" presName="node" presStyleLbl="alignAccFollowNode1" presStyleIdx="3" presStyleCnt="4" custScaleX="241648" custLinFactNeighborX="-43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EA9330-5254-9449-8687-8F82D6C958AF}" srcId="{EBF13883-F2BB-244F-B7B8-3AE17EA11431}" destId="{F338D1B2-E0FE-8647-B70F-DFC59E042DFB}" srcOrd="0" destOrd="0" parTransId="{80311B4B-9D79-9647-877C-BD1422589656}" sibTransId="{0C38F0E7-7B50-BE41-BA16-B86EB71C8277}"/>
    <dgm:cxn modelId="{80EC33D2-E7CC-B24C-969E-0D4A4F83926B}" srcId="{361CF27B-50D0-074E-A4E3-84BC6AB668D9}" destId="{CE4391B0-1782-CD44-A8FA-E24E9E45C6BF}" srcOrd="0" destOrd="0" parTransId="{5262EF52-5FB2-A848-BD3A-B6C026770966}" sibTransId="{CE0724AF-FD24-1442-A8F8-5C9D6535D14F}"/>
    <dgm:cxn modelId="{55EC3E84-1FB2-494A-AC8E-3E67812B4464}" type="presOf" srcId="{F338D1B2-E0FE-8647-B70F-DFC59E042DFB}" destId="{DDB9CE80-2073-EB45-B2FE-D8A88B04FC7A}" srcOrd="0" destOrd="0" presId="urn:microsoft.com/office/officeart/2005/8/layout/lProcess3"/>
    <dgm:cxn modelId="{E9545142-3319-F543-9FEC-18D52D374697}" srcId="{8DB317A9-17C8-4F47-B4BA-6314535F74E5}" destId="{38EC02D4-002B-DE4F-AEC2-54D20A77D60D}" srcOrd="2" destOrd="0" parTransId="{5D32C1A6-1266-3349-BC98-48BE61C6D43F}" sibTransId="{E522E32D-C771-A746-AA5B-E3D2880A33DD}"/>
    <dgm:cxn modelId="{97FF3F28-0D89-6443-913A-C21A178301CC}" srcId="{38EC02D4-002B-DE4F-AEC2-54D20A77D60D}" destId="{C84D084C-E274-934A-B5CA-66F7CA98947E}" srcOrd="0" destOrd="0" parTransId="{7544C8ED-5C07-5C42-83C7-38E41720557A}" sibTransId="{31CF3A07-4340-A940-9DAA-8F024037B108}"/>
    <dgm:cxn modelId="{FEA2B388-4641-C94A-B67D-8B3E8553DDB5}" srcId="{03AF45A5-AA8D-1B41-82CE-05AA590CE79A}" destId="{97342195-B8AB-B949-9F5C-292C355CE297}" srcOrd="0" destOrd="0" parTransId="{66DA8C2C-0807-1247-B9D0-339DFDD841A5}" sibTransId="{80591E04-B8A8-474F-82D5-DEB70586EEA4}"/>
    <dgm:cxn modelId="{C607AADF-812F-46D0-B425-65A3995CD8F5}" type="presOf" srcId="{EBF13883-F2BB-244F-B7B8-3AE17EA11431}" destId="{53887EFD-B54E-F941-95E8-1DBBC66D4943}" srcOrd="0" destOrd="0" presId="urn:microsoft.com/office/officeart/2005/8/layout/lProcess3"/>
    <dgm:cxn modelId="{02D97597-342B-4E0D-BBD9-991DF6E4DF04}" type="presOf" srcId="{8DB317A9-17C8-4F47-B4BA-6314535F74E5}" destId="{C23E8649-BCA9-C145-B66D-EFCBAE9050ED}" srcOrd="0" destOrd="0" presId="urn:microsoft.com/office/officeart/2005/8/layout/lProcess3"/>
    <dgm:cxn modelId="{DDCF589A-F243-2C44-8A82-C82DBA27CBD5}" srcId="{8DB317A9-17C8-4F47-B4BA-6314535F74E5}" destId="{EBF13883-F2BB-244F-B7B8-3AE17EA11431}" srcOrd="1" destOrd="0" parTransId="{8F207BD0-A5F2-3541-9044-41D4D29E3E22}" sibTransId="{EEFCC291-EE02-A148-8C06-4B3486BAF6A0}"/>
    <dgm:cxn modelId="{2C2247F5-892F-B545-9EE3-76ED0ADC1141}" srcId="{8DB317A9-17C8-4F47-B4BA-6314535F74E5}" destId="{361CF27B-50D0-074E-A4E3-84BC6AB668D9}" srcOrd="3" destOrd="0" parTransId="{DC6B2B23-113A-6247-986C-C975E2B40FF0}" sibTransId="{D7D553E6-2D39-2947-9BE0-43232B273BBC}"/>
    <dgm:cxn modelId="{69646D50-118A-4365-A35D-DB8E430BFEE1}" type="presOf" srcId="{97342195-B8AB-B949-9F5C-292C355CE297}" destId="{18A5F95B-C54B-2A47-8800-3F95DF88EFED}" srcOrd="0" destOrd="0" presId="urn:microsoft.com/office/officeart/2005/8/layout/lProcess3"/>
    <dgm:cxn modelId="{12833247-0DEF-4EF1-84E8-DE10282F6FF2}" type="presOf" srcId="{38EC02D4-002B-DE4F-AEC2-54D20A77D60D}" destId="{C0BE54C1-E6E9-AE41-A6E6-76119E7662CB}" srcOrd="0" destOrd="0" presId="urn:microsoft.com/office/officeart/2005/8/layout/lProcess3"/>
    <dgm:cxn modelId="{BABB1A3E-3894-464E-879E-D9678B140EFC}" type="presOf" srcId="{CE4391B0-1782-CD44-A8FA-E24E9E45C6BF}" destId="{0AF62D36-58F9-A64F-A4B3-909F3B69811A}" srcOrd="0" destOrd="0" presId="urn:microsoft.com/office/officeart/2005/8/layout/lProcess3"/>
    <dgm:cxn modelId="{39EAE8F6-3F9D-9E4A-9589-7220E1A25B8C}" srcId="{8DB317A9-17C8-4F47-B4BA-6314535F74E5}" destId="{03AF45A5-AA8D-1B41-82CE-05AA590CE79A}" srcOrd="0" destOrd="0" parTransId="{E4D2C4D9-4939-A341-ACCD-D42C799750F1}" sibTransId="{BB9349E1-FABB-764E-A6A3-54FBDC9CEBFC}"/>
    <dgm:cxn modelId="{0C6C041B-1046-4746-82A8-ED2DACCDF545}" type="presOf" srcId="{361CF27B-50D0-074E-A4E3-84BC6AB668D9}" destId="{BC648DDF-3FC3-284C-97F8-BFC470153802}" srcOrd="0" destOrd="0" presId="urn:microsoft.com/office/officeart/2005/8/layout/lProcess3"/>
    <dgm:cxn modelId="{4C6D9AC7-B67F-48CE-AB66-5D10C37B4415}" type="presOf" srcId="{C84D084C-E274-934A-B5CA-66F7CA98947E}" destId="{6FE9DB97-4A4F-3A4C-A6EC-5D6F7CC7AE79}" srcOrd="0" destOrd="0" presId="urn:microsoft.com/office/officeart/2005/8/layout/lProcess3"/>
    <dgm:cxn modelId="{15CED257-7A27-489C-A0C2-0705DF81D5EE}" type="presOf" srcId="{03AF45A5-AA8D-1B41-82CE-05AA590CE79A}" destId="{7D012D95-8157-1141-92A6-1DD8DC4F8B42}" srcOrd="0" destOrd="0" presId="urn:microsoft.com/office/officeart/2005/8/layout/lProcess3"/>
    <dgm:cxn modelId="{1F5582F3-E41C-4CF4-B203-A11369A9F8A3}" type="presParOf" srcId="{C23E8649-BCA9-C145-B66D-EFCBAE9050ED}" destId="{602308E8-0C1A-BA45-9FF6-51842454C82A}" srcOrd="0" destOrd="0" presId="urn:microsoft.com/office/officeart/2005/8/layout/lProcess3"/>
    <dgm:cxn modelId="{0A6B8846-9570-4202-8C3B-F7CDA91C3B0C}" type="presParOf" srcId="{602308E8-0C1A-BA45-9FF6-51842454C82A}" destId="{7D012D95-8157-1141-92A6-1DD8DC4F8B42}" srcOrd="0" destOrd="0" presId="urn:microsoft.com/office/officeart/2005/8/layout/lProcess3"/>
    <dgm:cxn modelId="{6C515BE5-A74B-40BC-9F42-418692E859F3}" type="presParOf" srcId="{602308E8-0C1A-BA45-9FF6-51842454C82A}" destId="{D6A01134-37EE-1841-8A47-F129D90D9F32}" srcOrd="1" destOrd="0" presId="urn:microsoft.com/office/officeart/2005/8/layout/lProcess3"/>
    <dgm:cxn modelId="{9F9D55A7-7255-40B8-8F12-1E6ADF0B2B96}" type="presParOf" srcId="{602308E8-0C1A-BA45-9FF6-51842454C82A}" destId="{18A5F95B-C54B-2A47-8800-3F95DF88EFED}" srcOrd="2" destOrd="0" presId="urn:microsoft.com/office/officeart/2005/8/layout/lProcess3"/>
    <dgm:cxn modelId="{F3324D83-757C-4B33-BCB7-8906439F6063}" type="presParOf" srcId="{C23E8649-BCA9-C145-B66D-EFCBAE9050ED}" destId="{7E82F670-A4FA-CC4B-8701-E971355B9AB9}" srcOrd="1" destOrd="0" presId="urn:microsoft.com/office/officeart/2005/8/layout/lProcess3"/>
    <dgm:cxn modelId="{4318D230-EFA9-4726-82A6-6C4F88510FDF}" type="presParOf" srcId="{C23E8649-BCA9-C145-B66D-EFCBAE9050ED}" destId="{1AE00143-7E2E-A745-9F2C-6063C0FF3C7A}" srcOrd="2" destOrd="0" presId="urn:microsoft.com/office/officeart/2005/8/layout/lProcess3"/>
    <dgm:cxn modelId="{880A9766-0481-49F8-9E8D-0C8F076F9F17}" type="presParOf" srcId="{1AE00143-7E2E-A745-9F2C-6063C0FF3C7A}" destId="{53887EFD-B54E-F941-95E8-1DBBC66D4943}" srcOrd="0" destOrd="0" presId="urn:microsoft.com/office/officeart/2005/8/layout/lProcess3"/>
    <dgm:cxn modelId="{46F94D88-A2B2-474E-B3E5-76B9BD9DC7E0}" type="presParOf" srcId="{1AE00143-7E2E-A745-9F2C-6063C0FF3C7A}" destId="{FCDBB259-EC3E-DC41-8713-0BC11DB833DA}" srcOrd="1" destOrd="0" presId="urn:microsoft.com/office/officeart/2005/8/layout/lProcess3"/>
    <dgm:cxn modelId="{1C4461F9-FB7B-4CA0-AB4C-03555F765096}" type="presParOf" srcId="{1AE00143-7E2E-A745-9F2C-6063C0FF3C7A}" destId="{DDB9CE80-2073-EB45-B2FE-D8A88B04FC7A}" srcOrd="2" destOrd="0" presId="urn:microsoft.com/office/officeart/2005/8/layout/lProcess3"/>
    <dgm:cxn modelId="{86B64448-372A-4CF6-8983-4BF3E5F2FB95}" type="presParOf" srcId="{C23E8649-BCA9-C145-B66D-EFCBAE9050ED}" destId="{F1FB4393-3C1D-E041-80F7-6F887C91FD3D}" srcOrd="3" destOrd="0" presId="urn:microsoft.com/office/officeart/2005/8/layout/lProcess3"/>
    <dgm:cxn modelId="{A1CE5876-542F-4644-88C1-0932B5DB8D14}" type="presParOf" srcId="{C23E8649-BCA9-C145-B66D-EFCBAE9050ED}" destId="{5F2FEA6C-4F0F-3F41-9F54-7F3276A55A10}" srcOrd="4" destOrd="0" presId="urn:microsoft.com/office/officeart/2005/8/layout/lProcess3"/>
    <dgm:cxn modelId="{246BFECD-1202-4E3C-AE05-180DFA62D7D1}" type="presParOf" srcId="{5F2FEA6C-4F0F-3F41-9F54-7F3276A55A10}" destId="{C0BE54C1-E6E9-AE41-A6E6-76119E7662CB}" srcOrd="0" destOrd="0" presId="urn:microsoft.com/office/officeart/2005/8/layout/lProcess3"/>
    <dgm:cxn modelId="{80E237DE-2E4D-49B8-8CA0-B8B7137A4521}" type="presParOf" srcId="{5F2FEA6C-4F0F-3F41-9F54-7F3276A55A10}" destId="{C1DA8D7F-C058-FA42-A4F4-43DA64DF6221}" srcOrd="1" destOrd="0" presId="urn:microsoft.com/office/officeart/2005/8/layout/lProcess3"/>
    <dgm:cxn modelId="{B51D73FA-11D2-4798-95BD-D324682F8EF7}" type="presParOf" srcId="{5F2FEA6C-4F0F-3F41-9F54-7F3276A55A10}" destId="{6FE9DB97-4A4F-3A4C-A6EC-5D6F7CC7AE79}" srcOrd="2" destOrd="0" presId="urn:microsoft.com/office/officeart/2005/8/layout/lProcess3"/>
    <dgm:cxn modelId="{F35F2782-5A44-4F85-9EF4-B8E02246E237}" type="presParOf" srcId="{C23E8649-BCA9-C145-B66D-EFCBAE9050ED}" destId="{B78B3D9A-5089-854D-8D94-9A03D5263B8C}" srcOrd="5" destOrd="0" presId="urn:microsoft.com/office/officeart/2005/8/layout/lProcess3"/>
    <dgm:cxn modelId="{DE31301A-19BE-450F-82DC-E3A2ACE8894E}" type="presParOf" srcId="{C23E8649-BCA9-C145-B66D-EFCBAE9050ED}" destId="{DD4881DC-A273-EC43-9E81-76793936A0BC}" srcOrd="6" destOrd="0" presId="urn:microsoft.com/office/officeart/2005/8/layout/lProcess3"/>
    <dgm:cxn modelId="{F55A6D14-B3A3-4BB6-A2A5-9BF66D3C4C27}" type="presParOf" srcId="{DD4881DC-A273-EC43-9E81-76793936A0BC}" destId="{BC648DDF-3FC3-284C-97F8-BFC470153802}" srcOrd="0" destOrd="0" presId="urn:microsoft.com/office/officeart/2005/8/layout/lProcess3"/>
    <dgm:cxn modelId="{4198DFAF-0F69-448F-B6BA-A8E5E4D19719}" type="presParOf" srcId="{DD4881DC-A273-EC43-9E81-76793936A0BC}" destId="{A3C6A521-6BB4-F045-9510-5356A8C5B8C1}" srcOrd="1" destOrd="0" presId="urn:microsoft.com/office/officeart/2005/8/layout/lProcess3"/>
    <dgm:cxn modelId="{54E30877-5D20-4501-8CFE-72C2751A7468}" type="presParOf" srcId="{DD4881DC-A273-EC43-9E81-76793936A0BC}" destId="{0AF62D36-58F9-A64F-A4B3-909F3B69811A}" srcOrd="2" destOrd="0" presId="urn:microsoft.com/office/officeart/2005/8/layout/lProcess3"/>
  </dgm:cxnLst>
  <dgm:bg>
    <a:effectLst>
      <a:outerShdw blurRad="50800" dist="38100" dir="2700000" algn="tl" rotWithShape="0">
        <a:srgbClr val="000000">
          <a:alpha val="43000"/>
        </a:srgbClr>
      </a:outerShdw>
    </a:effectLst>
  </dgm:bg>
  <dgm:whole>
    <a:effectLst/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B317A9-17C8-4F47-B4BA-6314535F74E5}" type="doc">
      <dgm:prSet loTypeId="urn:microsoft.com/office/officeart/2005/8/layout/l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AF45A5-AA8D-1B41-82CE-05AA590CE79A}">
      <dgm:prSet phldrT="[Text]"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Loans, Withdrawals or Other Policy Changes</a:t>
          </a:r>
        </a:p>
      </dgm:t>
    </dgm:pt>
    <dgm:pt modelId="{E4D2C4D9-4939-A341-ACCD-D42C799750F1}" type="parTrans" cxnId="{39EAE8F6-3F9D-9E4A-9589-7220E1A25B8C}">
      <dgm:prSet/>
      <dgm:spPr/>
      <dgm:t>
        <a:bodyPr/>
        <a:lstStyle/>
        <a:p>
          <a:endParaRPr lang="en-US"/>
        </a:p>
      </dgm:t>
    </dgm:pt>
    <dgm:pt modelId="{BB9349E1-FABB-764E-A6A3-54FBDC9CEBFC}" type="sibTrans" cxnId="{39EAE8F6-3F9D-9E4A-9589-7220E1A25B8C}">
      <dgm:prSet/>
      <dgm:spPr/>
      <dgm:t>
        <a:bodyPr/>
        <a:lstStyle/>
        <a:p>
          <a:endParaRPr lang="en-US"/>
        </a:p>
      </dgm:t>
    </dgm:pt>
    <dgm:pt modelId="{97342195-B8AB-B949-9F5C-292C355CE297}">
      <dgm:prSet phldrT="[Text]" custT="1"/>
      <dgm:spPr>
        <a:solidFill>
          <a:srgbClr val="2E6E40">
            <a:alpha val="35000"/>
          </a:srgbClr>
        </a:solidFill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sz="1600" dirty="0" smtClean="0">
              <a:latin typeface="Calibri"/>
              <a:cs typeface="Calibri"/>
            </a:rPr>
            <a:t>Loans, withdrawals or other policy changes may affect the policy’s performance.</a:t>
          </a:r>
          <a:endParaRPr lang="en-US" sz="1600" dirty="0">
            <a:latin typeface="Calibri"/>
            <a:cs typeface="Calibri"/>
          </a:endParaRPr>
        </a:p>
      </dgm:t>
    </dgm:pt>
    <dgm:pt modelId="{66DA8C2C-0807-1247-B9D0-339DFDD841A5}" type="parTrans" cxnId="{FEA2B388-4641-C94A-B67D-8B3E8553DDB5}">
      <dgm:prSet/>
      <dgm:spPr/>
      <dgm:t>
        <a:bodyPr/>
        <a:lstStyle/>
        <a:p>
          <a:endParaRPr lang="en-US"/>
        </a:p>
      </dgm:t>
    </dgm:pt>
    <dgm:pt modelId="{80591E04-B8A8-474F-82D5-DEB70586EEA4}" type="sibTrans" cxnId="{FEA2B388-4641-C94A-B67D-8B3E8553DDB5}">
      <dgm:prSet/>
      <dgm:spPr/>
      <dgm:t>
        <a:bodyPr/>
        <a:lstStyle/>
        <a:p>
          <a:endParaRPr lang="en-US"/>
        </a:p>
      </dgm:t>
    </dgm:pt>
    <dgm:pt modelId="{F338D1B2-E0FE-8647-B70F-DFC59E042DFB}">
      <dgm:prSet phldrT="[Text]" custT="1"/>
      <dgm:spPr>
        <a:solidFill>
          <a:srgbClr val="2E6E40">
            <a:alpha val="35000"/>
          </a:srgbClr>
        </a:solidFill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sz="1600" dirty="0" smtClean="0">
              <a:latin typeface="Calibri"/>
              <a:cs typeface="Calibri"/>
            </a:rPr>
            <a:t>Regulatory changes to state or federal estate laws may impact the policy.</a:t>
          </a:r>
          <a:endParaRPr lang="en-US" sz="1600" dirty="0">
            <a:latin typeface="Calibri"/>
            <a:cs typeface="Calibri"/>
          </a:endParaRPr>
        </a:p>
      </dgm:t>
    </dgm:pt>
    <dgm:pt modelId="{80311B4B-9D79-9647-877C-BD1422589656}" type="parTrans" cxnId="{22EA9330-5254-9449-8687-8F82D6C958AF}">
      <dgm:prSet/>
      <dgm:spPr/>
      <dgm:t>
        <a:bodyPr/>
        <a:lstStyle/>
        <a:p>
          <a:endParaRPr lang="en-US"/>
        </a:p>
      </dgm:t>
    </dgm:pt>
    <dgm:pt modelId="{0C38F0E7-7B50-BE41-BA16-B86EB71C8277}" type="sibTrans" cxnId="{22EA9330-5254-9449-8687-8F82D6C958AF}">
      <dgm:prSet/>
      <dgm:spPr/>
      <dgm:t>
        <a:bodyPr/>
        <a:lstStyle/>
        <a:p>
          <a:endParaRPr lang="en-US"/>
        </a:p>
      </dgm:t>
    </dgm:pt>
    <dgm:pt modelId="{38EC02D4-002B-DE4F-AEC2-54D20A77D60D}">
      <dgm:prSet phldrT="[Text]"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Company’s Financial Strength</a:t>
          </a:r>
          <a:endParaRPr lang="en-US" b="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gm:t>
    </dgm:pt>
    <dgm:pt modelId="{5D32C1A6-1266-3349-BC98-48BE61C6D43F}" type="parTrans" cxnId="{E9545142-3319-F543-9FEC-18D52D374697}">
      <dgm:prSet/>
      <dgm:spPr/>
      <dgm:t>
        <a:bodyPr/>
        <a:lstStyle/>
        <a:p>
          <a:endParaRPr lang="en-US"/>
        </a:p>
      </dgm:t>
    </dgm:pt>
    <dgm:pt modelId="{E522E32D-C771-A746-AA5B-E3D2880A33DD}" type="sibTrans" cxnId="{E9545142-3319-F543-9FEC-18D52D374697}">
      <dgm:prSet/>
      <dgm:spPr/>
      <dgm:t>
        <a:bodyPr/>
        <a:lstStyle/>
        <a:p>
          <a:endParaRPr lang="en-US"/>
        </a:p>
      </dgm:t>
    </dgm:pt>
    <dgm:pt modelId="{C84D084C-E274-934A-B5CA-66F7CA98947E}">
      <dgm:prSet phldrT="[Text]" custT="1"/>
      <dgm:spPr>
        <a:solidFill>
          <a:srgbClr val="2E6E40">
            <a:alpha val="35000"/>
          </a:srgbClr>
        </a:solidFill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sz="1600" dirty="0" smtClean="0">
              <a:latin typeface="Calibri"/>
              <a:cs typeface="Calibri"/>
            </a:rPr>
            <a:t>Ensuring the strength and stability of the company as reflected in the financial ratings of the major </a:t>
          </a:r>
          <a:br>
            <a:rPr lang="en-US" sz="1600" dirty="0" smtClean="0">
              <a:latin typeface="Calibri"/>
              <a:cs typeface="Calibri"/>
            </a:rPr>
          </a:br>
          <a:r>
            <a:rPr lang="en-US" sz="1600" dirty="0" smtClean="0">
              <a:latin typeface="Calibri"/>
              <a:cs typeface="Calibri"/>
            </a:rPr>
            <a:t>rating agencies.</a:t>
          </a:r>
          <a:endParaRPr lang="en-US" sz="1600" dirty="0">
            <a:latin typeface="Calibri"/>
            <a:cs typeface="Calibri"/>
          </a:endParaRPr>
        </a:p>
      </dgm:t>
    </dgm:pt>
    <dgm:pt modelId="{7544C8ED-5C07-5C42-83C7-38E41720557A}" type="parTrans" cxnId="{97FF3F28-0D89-6443-913A-C21A178301CC}">
      <dgm:prSet/>
      <dgm:spPr/>
      <dgm:t>
        <a:bodyPr/>
        <a:lstStyle/>
        <a:p>
          <a:endParaRPr lang="en-US"/>
        </a:p>
      </dgm:t>
    </dgm:pt>
    <dgm:pt modelId="{31CF3A07-4340-A940-9DAA-8F024037B108}" type="sibTrans" cxnId="{97FF3F28-0D89-6443-913A-C21A178301CC}">
      <dgm:prSet/>
      <dgm:spPr/>
      <dgm:t>
        <a:bodyPr/>
        <a:lstStyle/>
        <a:p>
          <a:endParaRPr lang="en-US"/>
        </a:p>
      </dgm:t>
    </dgm:pt>
    <dgm:pt modelId="{EBF13883-F2BB-244F-B7B8-3AE17EA11431}">
      <dgm:prSet phldrT="[Text]"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Legislative Changes</a:t>
          </a:r>
          <a:endParaRPr lang="en-US" b="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gm:t>
    </dgm:pt>
    <dgm:pt modelId="{EEFCC291-EE02-A148-8C06-4B3486BAF6A0}" type="sibTrans" cxnId="{DDCF589A-F243-2C44-8A82-C82DBA27CBD5}">
      <dgm:prSet/>
      <dgm:spPr/>
      <dgm:t>
        <a:bodyPr/>
        <a:lstStyle/>
        <a:p>
          <a:endParaRPr lang="en-US"/>
        </a:p>
      </dgm:t>
    </dgm:pt>
    <dgm:pt modelId="{8F207BD0-A5F2-3541-9044-41D4D29E3E22}" type="parTrans" cxnId="{DDCF589A-F243-2C44-8A82-C82DBA27CBD5}">
      <dgm:prSet/>
      <dgm:spPr/>
      <dgm:t>
        <a:bodyPr/>
        <a:lstStyle/>
        <a:p>
          <a:endParaRPr lang="en-US"/>
        </a:p>
      </dgm:t>
    </dgm:pt>
    <dgm:pt modelId="{C23E8649-BCA9-C145-B66D-EFCBAE9050ED}" type="pres">
      <dgm:prSet presAssocID="{8DB317A9-17C8-4F47-B4BA-6314535F74E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02308E8-0C1A-BA45-9FF6-51842454C82A}" type="pres">
      <dgm:prSet presAssocID="{03AF45A5-AA8D-1B41-82CE-05AA590CE79A}" presName="horFlow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7D012D95-8157-1141-92A6-1DD8DC4F8B42}" type="pres">
      <dgm:prSet presAssocID="{03AF45A5-AA8D-1B41-82CE-05AA590CE79A}" presName="bigChev" presStyleLbl="node1" presStyleIdx="0" presStyleCnt="3" custScaleX="106878"/>
      <dgm:spPr/>
      <dgm:t>
        <a:bodyPr/>
        <a:lstStyle/>
        <a:p>
          <a:endParaRPr lang="en-US"/>
        </a:p>
      </dgm:t>
    </dgm:pt>
    <dgm:pt modelId="{D6A01134-37EE-1841-8A47-F129D90D9F32}" type="pres">
      <dgm:prSet presAssocID="{66DA8C2C-0807-1247-B9D0-339DFDD841A5}" presName="parTrans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18A5F95B-C54B-2A47-8800-3F95DF88EFED}" type="pres">
      <dgm:prSet presAssocID="{97342195-B8AB-B949-9F5C-292C355CE297}" presName="node" presStyleLbl="alignAccFollowNode1" presStyleIdx="0" presStyleCnt="3" custScaleX="2358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82F670-A4FA-CC4B-8701-E971355B9AB9}" type="pres">
      <dgm:prSet presAssocID="{03AF45A5-AA8D-1B41-82CE-05AA590CE79A}" presName="vSp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1AE00143-7E2E-A745-9F2C-6063C0FF3C7A}" type="pres">
      <dgm:prSet presAssocID="{EBF13883-F2BB-244F-B7B8-3AE17EA11431}" presName="horFlow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53887EFD-B54E-F941-95E8-1DBBC66D4943}" type="pres">
      <dgm:prSet presAssocID="{EBF13883-F2BB-244F-B7B8-3AE17EA11431}" presName="bigChev" presStyleLbl="node1" presStyleIdx="1" presStyleCnt="3" custScaleX="106878"/>
      <dgm:spPr/>
      <dgm:t>
        <a:bodyPr/>
        <a:lstStyle/>
        <a:p>
          <a:endParaRPr lang="en-US"/>
        </a:p>
      </dgm:t>
    </dgm:pt>
    <dgm:pt modelId="{FCDBB259-EC3E-DC41-8713-0BC11DB833DA}" type="pres">
      <dgm:prSet presAssocID="{80311B4B-9D79-9647-877C-BD1422589656}" presName="parTrans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DDB9CE80-2073-EB45-B2FE-D8A88B04FC7A}" type="pres">
      <dgm:prSet presAssocID="{F338D1B2-E0FE-8647-B70F-DFC59E042DFB}" presName="node" presStyleLbl="alignAccFollowNode1" presStyleIdx="1" presStyleCnt="3" custScaleX="235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B4393-3C1D-E041-80F7-6F887C91FD3D}" type="pres">
      <dgm:prSet presAssocID="{EBF13883-F2BB-244F-B7B8-3AE17EA11431}" presName="vSp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5F2FEA6C-4F0F-3F41-9F54-7F3276A55A10}" type="pres">
      <dgm:prSet presAssocID="{38EC02D4-002B-DE4F-AEC2-54D20A77D60D}" presName="horFlow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C0BE54C1-E6E9-AE41-A6E6-76119E7662CB}" type="pres">
      <dgm:prSet presAssocID="{38EC02D4-002B-DE4F-AEC2-54D20A77D60D}" presName="bigChev" presStyleLbl="node1" presStyleIdx="2" presStyleCnt="3" custScaleX="106878"/>
      <dgm:spPr/>
      <dgm:t>
        <a:bodyPr/>
        <a:lstStyle/>
        <a:p>
          <a:endParaRPr lang="en-US"/>
        </a:p>
      </dgm:t>
    </dgm:pt>
    <dgm:pt modelId="{C1DA8D7F-C058-FA42-A4F4-43DA64DF6221}" type="pres">
      <dgm:prSet presAssocID="{7544C8ED-5C07-5C42-83C7-38E41720557A}" presName="parTrans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6FE9DB97-4A4F-3A4C-A6EC-5D6F7CC7AE79}" type="pres">
      <dgm:prSet presAssocID="{C84D084C-E274-934A-B5CA-66F7CA98947E}" presName="node" presStyleLbl="alignAccFollowNode1" presStyleIdx="2" presStyleCnt="3" custScaleX="235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FF3F28-0D89-6443-913A-C21A178301CC}" srcId="{38EC02D4-002B-DE4F-AEC2-54D20A77D60D}" destId="{C84D084C-E274-934A-B5CA-66F7CA98947E}" srcOrd="0" destOrd="0" parTransId="{7544C8ED-5C07-5C42-83C7-38E41720557A}" sibTransId="{31CF3A07-4340-A940-9DAA-8F024037B108}"/>
    <dgm:cxn modelId="{3F7C7A55-FEC3-405F-92FA-3B53D5B533BF}" type="presOf" srcId="{97342195-B8AB-B949-9F5C-292C355CE297}" destId="{18A5F95B-C54B-2A47-8800-3F95DF88EFED}" srcOrd="0" destOrd="0" presId="urn:microsoft.com/office/officeart/2005/8/layout/lProcess3"/>
    <dgm:cxn modelId="{ED902488-3415-4101-956E-3A1C4F8C79B0}" type="presOf" srcId="{F338D1B2-E0FE-8647-B70F-DFC59E042DFB}" destId="{DDB9CE80-2073-EB45-B2FE-D8A88B04FC7A}" srcOrd="0" destOrd="0" presId="urn:microsoft.com/office/officeart/2005/8/layout/lProcess3"/>
    <dgm:cxn modelId="{28BFDB17-5C89-42C9-BCB4-1C22358B2189}" type="presOf" srcId="{C84D084C-E274-934A-B5CA-66F7CA98947E}" destId="{6FE9DB97-4A4F-3A4C-A6EC-5D6F7CC7AE79}" srcOrd="0" destOrd="0" presId="urn:microsoft.com/office/officeart/2005/8/layout/lProcess3"/>
    <dgm:cxn modelId="{D0B1F658-099B-4ADF-8B76-2E067657DE7C}" type="presOf" srcId="{38EC02D4-002B-DE4F-AEC2-54D20A77D60D}" destId="{C0BE54C1-E6E9-AE41-A6E6-76119E7662CB}" srcOrd="0" destOrd="0" presId="urn:microsoft.com/office/officeart/2005/8/layout/lProcess3"/>
    <dgm:cxn modelId="{39EAE8F6-3F9D-9E4A-9589-7220E1A25B8C}" srcId="{8DB317A9-17C8-4F47-B4BA-6314535F74E5}" destId="{03AF45A5-AA8D-1B41-82CE-05AA590CE79A}" srcOrd="0" destOrd="0" parTransId="{E4D2C4D9-4939-A341-ACCD-D42C799750F1}" sibTransId="{BB9349E1-FABB-764E-A6A3-54FBDC9CEBFC}"/>
    <dgm:cxn modelId="{9C87FFEE-AAB2-4FCC-B83E-1BBA62747331}" type="presOf" srcId="{03AF45A5-AA8D-1B41-82CE-05AA590CE79A}" destId="{7D012D95-8157-1141-92A6-1DD8DC4F8B42}" srcOrd="0" destOrd="0" presId="urn:microsoft.com/office/officeart/2005/8/layout/lProcess3"/>
    <dgm:cxn modelId="{DDCF589A-F243-2C44-8A82-C82DBA27CBD5}" srcId="{8DB317A9-17C8-4F47-B4BA-6314535F74E5}" destId="{EBF13883-F2BB-244F-B7B8-3AE17EA11431}" srcOrd="1" destOrd="0" parTransId="{8F207BD0-A5F2-3541-9044-41D4D29E3E22}" sibTransId="{EEFCC291-EE02-A148-8C06-4B3486BAF6A0}"/>
    <dgm:cxn modelId="{22EA9330-5254-9449-8687-8F82D6C958AF}" srcId="{EBF13883-F2BB-244F-B7B8-3AE17EA11431}" destId="{F338D1B2-E0FE-8647-B70F-DFC59E042DFB}" srcOrd="0" destOrd="0" parTransId="{80311B4B-9D79-9647-877C-BD1422589656}" sibTransId="{0C38F0E7-7B50-BE41-BA16-B86EB71C8277}"/>
    <dgm:cxn modelId="{08848F8B-7BD1-432E-916A-3CF1D03F22CC}" type="presOf" srcId="{8DB317A9-17C8-4F47-B4BA-6314535F74E5}" destId="{C23E8649-BCA9-C145-B66D-EFCBAE9050ED}" srcOrd="0" destOrd="0" presId="urn:microsoft.com/office/officeart/2005/8/layout/lProcess3"/>
    <dgm:cxn modelId="{E9545142-3319-F543-9FEC-18D52D374697}" srcId="{8DB317A9-17C8-4F47-B4BA-6314535F74E5}" destId="{38EC02D4-002B-DE4F-AEC2-54D20A77D60D}" srcOrd="2" destOrd="0" parTransId="{5D32C1A6-1266-3349-BC98-48BE61C6D43F}" sibTransId="{E522E32D-C771-A746-AA5B-E3D2880A33DD}"/>
    <dgm:cxn modelId="{FEA2B388-4641-C94A-B67D-8B3E8553DDB5}" srcId="{03AF45A5-AA8D-1B41-82CE-05AA590CE79A}" destId="{97342195-B8AB-B949-9F5C-292C355CE297}" srcOrd="0" destOrd="0" parTransId="{66DA8C2C-0807-1247-B9D0-339DFDD841A5}" sibTransId="{80591E04-B8A8-474F-82D5-DEB70586EEA4}"/>
    <dgm:cxn modelId="{177A8067-470D-4561-A320-7BE744EE9C2C}" type="presOf" srcId="{EBF13883-F2BB-244F-B7B8-3AE17EA11431}" destId="{53887EFD-B54E-F941-95E8-1DBBC66D4943}" srcOrd="0" destOrd="0" presId="urn:microsoft.com/office/officeart/2005/8/layout/lProcess3"/>
    <dgm:cxn modelId="{C1016892-7492-476B-A582-CC4D661BEF28}" type="presParOf" srcId="{C23E8649-BCA9-C145-B66D-EFCBAE9050ED}" destId="{602308E8-0C1A-BA45-9FF6-51842454C82A}" srcOrd="0" destOrd="0" presId="urn:microsoft.com/office/officeart/2005/8/layout/lProcess3"/>
    <dgm:cxn modelId="{86DE86D6-0BBB-43B2-9DF9-04042F70E9F1}" type="presParOf" srcId="{602308E8-0C1A-BA45-9FF6-51842454C82A}" destId="{7D012D95-8157-1141-92A6-1DD8DC4F8B42}" srcOrd="0" destOrd="0" presId="urn:microsoft.com/office/officeart/2005/8/layout/lProcess3"/>
    <dgm:cxn modelId="{79CB0116-6837-4033-8592-86AB16FE8CF2}" type="presParOf" srcId="{602308E8-0C1A-BA45-9FF6-51842454C82A}" destId="{D6A01134-37EE-1841-8A47-F129D90D9F32}" srcOrd="1" destOrd="0" presId="urn:microsoft.com/office/officeart/2005/8/layout/lProcess3"/>
    <dgm:cxn modelId="{F95F8C3D-ABFE-4483-9A78-069B997DA298}" type="presParOf" srcId="{602308E8-0C1A-BA45-9FF6-51842454C82A}" destId="{18A5F95B-C54B-2A47-8800-3F95DF88EFED}" srcOrd="2" destOrd="0" presId="urn:microsoft.com/office/officeart/2005/8/layout/lProcess3"/>
    <dgm:cxn modelId="{B61F4B50-F4FB-4262-BF0A-F94DEC12A2A6}" type="presParOf" srcId="{C23E8649-BCA9-C145-B66D-EFCBAE9050ED}" destId="{7E82F670-A4FA-CC4B-8701-E971355B9AB9}" srcOrd="1" destOrd="0" presId="urn:microsoft.com/office/officeart/2005/8/layout/lProcess3"/>
    <dgm:cxn modelId="{CBC40193-7D0B-4D38-9F94-C5ADEDBD77EF}" type="presParOf" srcId="{C23E8649-BCA9-C145-B66D-EFCBAE9050ED}" destId="{1AE00143-7E2E-A745-9F2C-6063C0FF3C7A}" srcOrd="2" destOrd="0" presId="urn:microsoft.com/office/officeart/2005/8/layout/lProcess3"/>
    <dgm:cxn modelId="{E94B46DB-F3B5-4D98-8371-34E9FF54E5A7}" type="presParOf" srcId="{1AE00143-7E2E-A745-9F2C-6063C0FF3C7A}" destId="{53887EFD-B54E-F941-95E8-1DBBC66D4943}" srcOrd="0" destOrd="0" presId="urn:microsoft.com/office/officeart/2005/8/layout/lProcess3"/>
    <dgm:cxn modelId="{B0DD8755-4028-438B-B898-AFEFCC0AEB3E}" type="presParOf" srcId="{1AE00143-7E2E-A745-9F2C-6063C0FF3C7A}" destId="{FCDBB259-EC3E-DC41-8713-0BC11DB833DA}" srcOrd="1" destOrd="0" presId="urn:microsoft.com/office/officeart/2005/8/layout/lProcess3"/>
    <dgm:cxn modelId="{C26ADEE3-07FE-4A2F-BFAD-4881ACD5EFCD}" type="presParOf" srcId="{1AE00143-7E2E-A745-9F2C-6063C0FF3C7A}" destId="{DDB9CE80-2073-EB45-B2FE-D8A88B04FC7A}" srcOrd="2" destOrd="0" presId="urn:microsoft.com/office/officeart/2005/8/layout/lProcess3"/>
    <dgm:cxn modelId="{6B437056-7AB6-4879-8D0D-8235A35DB2C5}" type="presParOf" srcId="{C23E8649-BCA9-C145-B66D-EFCBAE9050ED}" destId="{F1FB4393-3C1D-E041-80F7-6F887C91FD3D}" srcOrd="3" destOrd="0" presId="urn:microsoft.com/office/officeart/2005/8/layout/lProcess3"/>
    <dgm:cxn modelId="{074C3FC6-8B95-4208-948D-B6C133BF4F20}" type="presParOf" srcId="{C23E8649-BCA9-C145-B66D-EFCBAE9050ED}" destId="{5F2FEA6C-4F0F-3F41-9F54-7F3276A55A10}" srcOrd="4" destOrd="0" presId="urn:microsoft.com/office/officeart/2005/8/layout/lProcess3"/>
    <dgm:cxn modelId="{0DA213A9-17B4-4061-A030-8225B17A31F6}" type="presParOf" srcId="{5F2FEA6C-4F0F-3F41-9F54-7F3276A55A10}" destId="{C0BE54C1-E6E9-AE41-A6E6-76119E7662CB}" srcOrd="0" destOrd="0" presId="urn:microsoft.com/office/officeart/2005/8/layout/lProcess3"/>
    <dgm:cxn modelId="{591DE8F9-275B-420C-996B-F6677BAE42F2}" type="presParOf" srcId="{5F2FEA6C-4F0F-3F41-9F54-7F3276A55A10}" destId="{C1DA8D7F-C058-FA42-A4F4-43DA64DF6221}" srcOrd="1" destOrd="0" presId="urn:microsoft.com/office/officeart/2005/8/layout/lProcess3"/>
    <dgm:cxn modelId="{D41650CA-8D62-4FD0-92A1-537D7FE95177}" type="presParOf" srcId="{5F2FEA6C-4F0F-3F41-9F54-7F3276A55A10}" destId="{6FE9DB97-4A4F-3A4C-A6EC-5D6F7CC7AE79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B317A9-17C8-4F47-B4BA-6314535F74E5}" type="doc">
      <dgm:prSet loTypeId="urn:microsoft.com/office/officeart/2005/8/layout/l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AF45A5-AA8D-1B41-82CE-05AA590CE79A}">
      <dgm:prSet phldrT="[Text]"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Trust Account</a:t>
          </a:r>
        </a:p>
      </dgm:t>
    </dgm:pt>
    <dgm:pt modelId="{E4D2C4D9-4939-A341-ACCD-D42C799750F1}" type="parTrans" cxnId="{39EAE8F6-3F9D-9E4A-9589-7220E1A25B8C}">
      <dgm:prSet/>
      <dgm:spPr/>
      <dgm:t>
        <a:bodyPr/>
        <a:lstStyle/>
        <a:p>
          <a:endParaRPr lang="en-US"/>
        </a:p>
      </dgm:t>
    </dgm:pt>
    <dgm:pt modelId="{BB9349E1-FABB-764E-A6A3-54FBDC9CEBFC}" type="sibTrans" cxnId="{39EAE8F6-3F9D-9E4A-9589-7220E1A25B8C}">
      <dgm:prSet/>
      <dgm:spPr/>
      <dgm:t>
        <a:bodyPr/>
        <a:lstStyle/>
        <a:p>
          <a:endParaRPr lang="en-US"/>
        </a:p>
      </dgm:t>
    </dgm:pt>
    <dgm:pt modelId="{97342195-B8AB-B949-9F5C-292C355CE297}">
      <dgm:prSet phldrT="[Text]"/>
      <dgm:spPr>
        <a:solidFill>
          <a:srgbClr val="2E6E40">
            <a:alpha val="35000"/>
          </a:srgbClr>
        </a:solidFill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dirty="0" smtClean="0">
              <a:latin typeface="Calibri"/>
              <a:cs typeface="Calibri"/>
            </a:rPr>
            <a:t>Maintenance and appropriate usage of the Trust account is required.</a:t>
          </a:r>
          <a:endParaRPr lang="en-US" dirty="0">
            <a:latin typeface="Calibri"/>
            <a:cs typeface="Calibri"/>
          </a:endParaRPr>
        </a:p>
      </dgm:t>
    </dgm:pt>
    <dgm:pt modelId="{66DA8C2C-0807-1247-B9D0-339DFDD841A5}" type="parTrans" cxnId="{FEA2B388-4641-C94A-B67D-8B3E8553DDB5}">
      <dgm:prSet/>
      <dgm:spPr/>
      <dgm:t>
        <a:bodyPr/>
        <a:lstStyle/>
        <a:p>
          <a:endParaRPr lang="en-US"/>
        </a:p>
      </dgm:t>
    </dgm:pt>
    <dgm:pt modelId="{80591E04-B8A8-474F-82D5-DEB70586EEA4}" type="sibTrans" cxnId="{FEA2B388-4641-C94A-B67D-8B3E8553DDB5}">
      <dgm:prSet/>
      <dgm:spPr/>
      <dgm:t>
        <a:bodyPr/>
        <a:lstStyle/>
        <a:p>
          <a:endParaRPr lang="en-US"/>
        </a:p>
      </dgm:t>
    </dgm:pt>
    <dgm:pt modelId="{F338D1B2-E0FE-8647-B70F-DFC59E042DFB}">
      <dgm:prSet phldrT="[Text]"/>
      <dgm:spPr>
        <a:solidFill>
          <a:srgbClr val="2E6E40">
            <a:alpha val="35000"/>
          </a:srgbClr>
        </a:solidFill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dirty="0" smtClean="0">
              <a:latin typeface="Calibri"/>
              <a:cs typeface="Calibri"/>
            </a:rPr>
            <a:t>Timely and consistent notification to Beneficiaries of the gift</a:t>
          </a:r>
          <a:endParaRPr lang="en-US" dirty="0">
            <a:latin typeface="Calibri"/>
            <a:cs typeface="Calibri"/>
          </a:endParaRPr>
        </a:p>
      </dgm:t>
    </dgm:pt>
    <dgm:pt modelId="{80311B4B-9D79-9647-877C-BD1422589656}" type="parTrans" cxnId="{22EA9330-5254-9449-8687-8F82D6C958AF}">
      <dgm:prSet/>
      <dgm:spPr/>
      <dgm:t>
        <a:bodyPr/>
        <a:lstStyle/>
        <a:p>
          <a:endParaRPr lang="en-US"/>
        </a:p>
      </dgm:t>
    </dgm:pt>
    <dgm:pt modelId="{0C38F0E7-7B50-BE41-BA16-B86EB71C8277}" type="sibTrans" cxnId="{22EA9330-5254-9449-8687-8F82D6C958AF}">
      <dgm:prSet/>
      <dgm:spPr/>
      <dgm:t>
        <a:bodyPr/>
        <a:lstStyle/>
        <a:p>
          <a:endParaRPr lang="en-US"/>
        </a:p>
      </dgm:t>
    </dgm:pt>
    <dgm:pt modelId="{38EC02D4-002B-DE4F-AEC2-54D20A77D60D}">
      <dgm:prSet phldrT="[Text]"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b="0" dirty="0" err="1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Crummey</a:t>
          </a:r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 Period</a:t>
          </a:r>
          <a:endParaRPr lang="en-US" b="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gm:t>
    </dgm:pt>
    <dgm:pt modelId="{5D32C1A6-1266-3349-BC98-48BE61C6D43F}" type="parTrans" cxnId="{E9545142-3319-F543-9FEC-18D52D374697}">
      <dgm:prSet/>
      <dgm:spPr/>
      <dgm:t>
        <a:bodyPr/>
        <a:lstStyle/>
        <a:p>
          <a:endParaRPr lang="en-US"/>
        </a:p>
      </dgm:t>
    </dgm:pt>
    <dgm:pt modelId="{E522E32D-C771-A746-AA5B-E3D2880A33DD}" type="sibTrans" cxnId="{E9545142-3319-F543-9FEC-18D52D374697}">
      <dgm:prSet/>
      <dgm:spPr/>
      <dgm:t>
        <a:bodyPr/>
        <a:lstStyle/>
        <a:p>
          <a:endParaRPr lang="en-US"/>
        </a:p>
      </dgm:t>
    </dgm:pt>
    <dgm:pt modelId="{C84D084C-E274-934A-B5CA-66F7CA98947E}">
      <dgm:prSet phldrT="[Text]"/>
      <dgm:spPr>
        <a:solidFill>
          <a:srgbClr val="2E6E40">
            <a:alpha val="35000"/>
          </a:srgbClr>
        </a:solidFill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dirty="0" smtClean="0">
              <a:latin typeface="Calibri"/>
              <a:cs typeface="Calibri"/>
            </a:rPr>
            <a:t>Maintaining the funds for the entire </a:t>
          </a:r>
          <a:r>
            <a:rPr lang="en-US" dirty="0" err="1" smtClean="0">
              <a:latin typeface="Calibri"/>
              <a:cs typeface="Calibri"/>
            </a:rPr>
            <a:t>Crummey</a:t>
          </a:r>
          <a:r>
            <a:rPr lang="en-US" dirty="0" smtClean="0">
              <a:latin typeface="Calibri"/>
              <a:cs typeface="Calibri"/>
            </a:rPr>
            <a:t> period.</a:t>
          </a:r>
          <a:endParaRPr lang="en-US" dirty="0">
            <a:latin typeface="Calibri"/>
            <a:cs typeface="Calibri"/>
          </a:endParaRPr>
        </a:p>
      </dgm:t>
    </dgm:pt>
    <dgm:pt modelId="{7544C8ED-5C07-5C42-83C7-38E41720557A}" type="parTrans" cxnId="{97FF3F28-0D89-6443-913A-C21A178301CC}">
      <dgm:prSet/>
      <dgm:spPr/>
      <dgm:t>
        <a:bodyPr/>
        <a:lstStyle/>
        <a:p>
          <a:endParaRPr lang="en-US"/>
        </a:p>
      </dgm:t>
    </dgm:pt>
    <dgm:pt modelId="{31CF3A07-4340-A940-9DAA-8F024037B108}" type="sibTrans" cxnId="{97FF3F28-0D89-6443-913A-C21A178301CC}">
      <dgm:prSet/>
      <dgm:spPr/>
      <dgm:t>
        <a:bodyPr/>
        <a:lstStyle/>
        <a:p>
          <a:endParaRPr lang="en-US"/>
        </a:p>
      </dgm:t>
    </dgm:pt>
    <dgm:pt modelId="{EBF13883-F2BB-244F-B7B8-3AE17EA11431}">
      <dgm:prSet phldrT="[Text]"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b="0" dirty="0" err="1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Crummey</a:t>
          </a:r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 Notices</a:t>
          </a:r>
          <a:endParaRPr lang="en-US" b="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gm:t>
    </dgm:pt>
    <dgm:pt modelId="{EEFCC291-EE02-A148-8C06-4B3486BAF6A0}" type="sibTrans" cxnId="{DDCF589A-F243-2C44-8A82-C82DBA27CBD5}">
      <dgm:prSet/>
      <dgm:spPr/>
      <dgm:t>
        <a:bodyPr/>
        <a:lstStyle/>
        <a:p>
          <a:endParaRPr lang="en-US"/>
        </a:p>
      </dgm:t>
    </dgm:pt>
    <dgm:pt modelId="{8F207BD0-A5F2-3541-9044-41D4D29E3E22}" type="parTrans" cxnId="{DDCF589A-F243-2C44-8A82-C82DBA27CBD5}">
      <dgm:prSet/>
      <dgm:spPr/>
      <dgm:t>
        <a:bodyPr/>
        <a:lstStyle/>
        <a:p>
          <a:endParaRPr lang="en-US"/>
        </a:p>
      </dgm:t>
    </dgm:pt>
    <dgm:pt modelId="{361CF27B-50D0-074E-A4E3-84BC6AB668D9}">
      <dgm:prSet phldrT="[Text]"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b="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Fiduciary</a:t>
          </a:r>
          <a:endParaRPr lang="en-US" b="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gm:t>
    </dgm:pt>
    <dgm:pt modelId="{D7D553E6-2D39-2947-9BE0-43232B273BBC}" type="sibTrans" cxnId="{2C2247F5-892F-B545-9EE3-76ED0ADC1141}">
      <dgm:prSet/>
      <dgm:spPr/>
      <dgm:t>
        <a:bodyPr/>
        <a:lstStyle/>
        <a:p>
          <a:endParaRPr lang="en-US"/>
        </a:p>
      </dgm:t>
    </dgm:pt>
    <dgm:pt modelId="{DC6B2B23-113A-6247-986C-C975E2B40FF0}" type="parTrans" cxnId="{2C2247F5-892F-B545-9EE3-76ED0ADC1141}">
      <dgm:prSet/>
      <dgm:spPr/>
      <dgm:t>
        <a:bodyPr/>
        <a:lstStyle/>
        <a:p>
          <a:endParaRPr lang="en-US"/>
        </a:p>
      </dgm:t>
    </dgm:pt>
    <dgm:pt modelId="{CE4391B0-1782-CD44-A8FA-E24E9E45C6BF}">
      <dgm:prSet phldrT="[Text]"/>
      <dgm:spPr>
        <a:solidFill>
          <a:srgbClr val="2E6E40">
            <a:alpha val="35000"/>
          </a:srgbClr>
        </a:solidFill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r>
            <a:rPr lang="en-US" dirty="0" smtClean="0">
              <a:latin typeface="Calibri"/>
              <a:cs typeface="Calibri"/>
            </a:rPr>
            <a:t>A standard of care is required under the Uniform Prudent Investor Act</a:t>
          </a:r>
          <a:endParaRPr lang="en-US" dirty="0">
            <a:latin typeface="Calibri"/>
            <a:cs typeface="Calibri"/>
          </a:endParaRPr>
        </a:p>
      </dgm:t>
    </dgm:pt>
    <dgm:pt modelId="{5262EF52-5FB2-A848-BD3A-B6C026770966}" type="parTrans" cxnId="{80EC33D2-E7CC-B24C-969E-0D4A4F83926B}">
      <dgm:prSet/>
      <dgm:spPr/>
      <dgm:t>
        <a:bodyPr/>
        <a:lstStyle/>
        <a:p>
          <a:endParaRPr lang="en-US"/>
        </a:p>
      </dgm:t>
    </dgm:pt>
    <dgm:pt modelId="{CE0724AF-FD24-1442-A8F8-5C9D6535D14F}" type="sibTrans" cxnId="{80EC33D2-E7CC-B24C-969E-0D4A4F83926B}">
      <dgm:prSet/>
      <dgm:spPr/>
      <dgm:t>
        <a:bodyPr/>
        <a:lstStyle/>
        <a:p>
          <a:endParaRPr lang="en-US"/>
        </a:p>
      </dgm:t>
    </dgm:pt>
    <dgm:pt modelId="{C23E8649-BCA9-C145-B66D-EFCBAE9050ED}" type="pres">
      <dgm:prSet presAssocID="{8DB317A9-17C8-4F47-B4BA-6314535F74E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02308E8-0C1A-BA45-9FF6-51842454C82A}" type="pres">
      <dgm:prSet presAssocID="{03AF45A5-AA8D-1B41-82CE-05AA590CE79A}" presName="horFlow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7D012D95-8157-1141-92A6-1DD8DC4F8B42}" type="pres">
      <dgm:prSet presAssocID="{03AF45A5-AA8D-1B41-82CE-05AA590CE79A}" presName="bigChev" presStyleLbl="node1" presStyleIdx="0" presStyleCnt="4" custScaleX="106878"/>
      <dgm:spPr/>
      <dgm:t>
        <a:bodyPr/>
        <a:lstStyle/>
        <a:p>
          <a:endParaRPr lang="en-US"/>
        </a:p>
      </dgm:t>
    </dgm:pt>
    <dgm:pt modelId="{D6A01134-37EE-1841-8A47-F129D90D9F32}" type="pres">
      <dgm:prSet presAssocID="{66DA8C2C-0807-1247-B9D0-339DFDD841A5}" presName="parTrans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18A5F95B-C54B-2A47-8800-3F95DF88EFED}" type="pres">
      <dgm:prSet presAssocID="{97342195-B8AB-B949-9F5C-292C355CE297}" presName="node" presStyleLbl="alignAccFollowNode1" presStyleIdx="0" presStyleCnt="4" custScaleX="2358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82F670-A4FA-CC4B-8701-E971355B9AB9}" type="pres">
      <dgm:prSet presAssocID="{03AF45A5-AA8D-1B41-82CE-05AA590CE79A}" presName="vSp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1AE00143-7E2E-A745-9F2C-6063C0FF3C7A}" type="pres">
      <dgm:prSet presAssocID="{EBF13883-F2BB-244F-B7B8-3AE17EA11431}" presName="horFlow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53887EFD-B54E-F941-95E8-1DBBC66D4943}" type="pres">
      <dgm:prSet presAssocID="{EBF13883-F2BB-244F-B7B8-3AE17EA11431}" presName="bigChev" presStyleLbl="node1" presStyleIdx="1" presStyleCnt="4" custScaleX="106878"/>
      <dgm:spPr/>
      <dgm:t>
        <a:bodyPr/>
        <a:lstStyle/>
        <a:p>
          <a:endParaRPr lang="en-US"/>
        </a:p>
      </dgm:t>
    </dgm:pt>
    <dgm:pt modelId="{FCDBB259-EC3E-DC41-8713-0BC11DB833DA}" type="pres">
      <dgm:prSet presAssocID="{80311B4B-9D79-9647-877C-BD1422589656}" presName="parTrans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DDB9CE80-2073-EB45-B2FE-D8A88B04FC7A}" type="pres">
      <dgm:prSet presAssocID="{F338D1B2-E0FE-8647-B70F-DFC59E042DFB}" presName="node" presStyleLbl="alignAccFollowNode1" presStyleIdx="1" presStyleCnt="4" custScaleX="235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B4393-3C1D-E041-80F7-6F887C91FD3D}" type="pres">
      <dgm:prSet presAssocID="{EBF13883-F2BB-244F-B7B8-3AE17EA11431}" presName="vSp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5F2FEA6C-4F0F-3F41-9F54-7F3276A55A10}" type="pres">
      <dgm:prSet presAssocID="{38EC02D4-002B-DE4F-AEC2-54D20A77D60D}" presName="horFlow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C0BE54C1-E6E9-AE41-A6E6-76119E7662CB}" type="pres">
      <dgm:prSet presAssocID="{38EC02D4-002B-DE4F-AEC2-54D20A77D60D}" presName="bigChev" presStyleLbl="node1" presStyleIdx="2" presStyleCnt="4" custScaleX="106878"/>
      <dgm:spPr/>
      <dgm:t>
        <a:bodyPr/>
        <a:lstStyle/>
        <a:p>
          <a:endParaRPr lang="en-US"/>
        </a:p>
      </dgm:t>
    </dgm:pt>
    <dgm:pt modelId="{C1DA8D7F-C058-FA42-A4F4-43DA64DF6221}" type="pres">
      <dgm:prSet presAssocID="{7544C8ED-5C07-5C42-83C7-38E41720557A}" presName="parTrans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6FE9DB97-4A4F-3A4C-A6EC-5D6F7CC7AE79}" type="pres">
      <dgm:prSet presAssocID="{C84D084C-E274-934A-B5CA-66F7CA98947E}" presName="node" presStyleLbl="alignAccFollowNode1" presStyleIdx="2" presStyleCnt="4" custScaleX="2355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B3D9A-5089-854D-8D94-9A03D5263B8C}" type="pres">
      <dgm:prSet presAssocID="{38EC02D4-002B-DE4F-AEC2-54D20A77D60D}" presName="vSp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DD4881DC-A273-EC43-9E81-76793936A0BC}" type="pres">
      <dgm:prSet presAssocID="{361CF27B-50D0-074E-A4E3-84BC6AB668D9}" presName="horFlow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BC648DDF-3FC3-284C-97F8-BFC470153802}" type="pres">
      <dgm:prSet presAssocID="{361CF27B-50D0-074E-A4E3-84BC6AB668D9}" presName="bigChev" presStyleLbl="node1" presStyleIdx="3" presStyleCnt="4" custScaleX="105871"/>
      <dgm:spPr/>
      <dgm:t>
        <a:bodyPr/>
        <a:lstStyle/>
        <a:p>
          <a:endParaRPr lang="en-US"/>
        </a:p>
      </dgm:t>
    </dgm:pt>
    <dgm:pt modelId="{A3C6A521-6BB4-F045-9510-5356A8C5B8C1}" type="pres">
      <dgm:prSet presAssocID="{5262EF52-5FB2-A848-BD3A-B6C026770966}" presName="parTrans" presStyleCnt="0"/>
      <dgm:spPr>
        <a:scene3d>
          <a:camera prst="orthographicFront"/>
          <a:lightRig rig="threePt" dir="t"/>
        </a:scene3d>
        <a:sp3d contourW="12700">
          <a:bevelT/>
          <a:bevelB/>
          <a:contourClr>
            <a:schemeClr val="bg1"/>
          </a:contourClr>
        </a:sp3d>
      </dgm:spPr>
    </dgm:pt>
    <dgm:pt modelId="{0AF62D36-58F9-A64F-A4B3-909F3B69811A}" type="pres">
      <dgm:prSet presAssocID="{CE4391B0-1782-CD44-A8FA-E24E9E45C6BF}" presName="node" presStyleLbl="alignAccFollowNode1" presStyleIdx="3" presStyleCnt="4" custScaleX="241648" custLinFactNeighborX="-43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44AD18-944B-4763-AE6F-029434437565}" type="presOf" srcId="{38EC02D4-002B-DE4F-AEC2-54D20A77D60D}" destId="{C0BE54C1-E6E9-AE41-A6E6-76119E7662CB}" srcOrd="0" destOrd="0" presId="urn:microsoft.com/office/officeart/2005/8/layout/lProcess3"/>
    <dgm:cxn modelId="{22EA9330-5254-9449-8687-8F82D6C958AF}" srcId="{EBF13883-F2BB-244F-B7B8-3AE17EA11431}" destId="{F338D1B2-E0FE-8647-B70F-DFC59E042DFB}" srcOrd="0" destOrd="0" parTransId="{80311B4B-9D79-9647-877C-BD1422589656}" sibTransId="{0C38F0E7-7B50-BE41-BA16-B86EB71C8277}"/>
    <dgm:cxn modelId="{D808B83B-A925-4BF9-85B4-072812C130FD}" type="presOf" srcId="{03AF45A5-AA8D-1B41-82CE-05AA590CE79A}" destId="{7D012D95-8157-1141-92A6-1DD8DC4F8B42}" srcOrd="0" destOrd="0" presId="urn:microsoft.com/office/officeart/2005/8/layout/lProcess3"/>
    <dgm:cxn modelId="{80EC33D2-E7CC-B24C-969E-0D4A4F83926B}" srcId="{361CF27B-50D0-074E-A4E3-84BC6AB668D9}" destId="{CE4391B0-1782-CD44-A8FA-E24E9E45C6BF}" srcOrd="0" destOrd="0" parTransId="{5262EF52-5FB2-A848-BD3A-B6C026770966}" sibTransId="{CE0724AF-FD24-1442-A8F8-5C9D6535D14F}"/>
    <dgm:cxn modelId="{E9545142-3319-F543-9FEC-18D52D374697}" srcId="{8DB317A9-17C8-4F47-B4BA-6314535F74E5}" destId="{38EC02D4-002B-DE4F-AEC2-54D20A77D60D}" srcOrd="2" destOrd="0" parTransId="{5D32C1A6-1266-3349-BC98-48BE61C6D43F}" sibTransId="{E522E32D-C771-A746-AA5B-E3D2880A33DD}"/>
    <dgm:cxn modelId="{FA215281-7903-4C53-AAE6-4E1039A31EDB}" type="presOf" srcId="{97342195-B8AB-B949-9F5C-292C355CE297}" destId="{18A5F95B-C54B-2A47-8800-3F95DF88EFED}" srcOrd="0" destOrd="0" presId="urn:microsoft.com/office/officeart/2005/8/layout/lProcess3"/>
    <dgm:cxn modelId="{97FF3F28-0D89-6443-913A-C21A178301CC}" srcId="{38EC02D4-002B-DE4F-AEC2-54D20A77D60D}" destId="{C84D084C-E274-934A-B5CA-66F7CA98947E}" srcOrd="0" destOrd="0" parTransId="{7544C8ED-5C07-5C42-83C7-38E41720557A}" sibTransId="{31CF3A07-4340-A940-9DAA-8F024037B108}"/>
    <dgm:cxn modelId="{FEA2B388-4641-C94A-B67D-8B3E8553DDB5}" srcId="{03AF45A5-AA8D-1B41-82CE-05AA590CE79A}" destId="{97342195-B8AB-B949-9F5C-292C355CE297}" srcOrd="0" destOrd="0" parTransId="{66DA8C2C-0807-1247-B9D0-339DFDD841A5}" sibTransId="{80591E04-B8A8-474F-82D5-DEB70586EEA4}"/>
    <dgm:cxn modelId="{2B9A1549-ACB0-4B04-9A03-B59030806769}" type="presOf" srcId="{8DB317A9-17C8-4F47-B4BA-6314535F74E5}" destId="{C23E8649-BCA9-C145-B66D-EFCBAE9050ED}" srcOrd="0" destOrd="0" presId="urn:microsoft.com/office/officeart/2005/8/layout/lProcess3"/>
    <dgm:cxn modelId="{DDCF589A-F243-2C44-8A82-C82DBA27CBD5}" srcId="{8DB317A9-17C8-4F47-B4BA-6314535F74E5}" destId="{EBF13883-F2BB-244F-B7B8-3AE17EA11431}" srcOrd="1" destOrd="0" parTransId="{8F207BD0-A5F2-3541-9044-41D4D29E3E22}" sibTransId="{EEFCC291-EE02-A148-8C06-4B3486BAF6A0}"/>
    <dgm:cxn modelId="{8BDA1371-E46F-4F32-BCC7-54E8450A15E2}" type="presOf" srcId="{F338D1B2-E0FE-8647-B70F-DFC59E042DFB}" destId="{DDB9CE80-2073-EB45-B2FE-D8A88B04FC7A}" srcOrd="0" destOrd="0" presId="urn:microsoft.com/office/officeart/2005/8/layout/lProcess3"/>
    <dgm:cxn modelId="{F9977A80-591E-493A-AEDA-E28036635B0C}" type="presOf" srcId="{CE4391B0-1782-CD44-A8FA-E24E9E45C6BF}" destId="{0AF62D36-58F9-A64F-A4B3-909F3B69811A}" srcOrd="0" destOrd="0" presId="urn:microsoft.com/office/officeart/2005/8/layout/lProcess3"/>
    <dgm:cxn modelId="{2C2247F5-892F-B545-9EE3-76ED0ADC1141}" srcId="{8DB317A9-17C8-4F47-B4BA-6314535F74E5}" destId="{361CF27B-50D0-074E-A4E3-84BC6AB668D9}" srcOrd="3" destOrd="0" parTransId="{DC6B2B23-113A-6247-986C-C975E2B40FF0}" sibTransId="{D7D553E6-2D39-2947-9BE0-43232B273BBC}"/>
    <dgm:cxn modelId="{39EAE8F6-3F9D-9E4A-9589-7220E1A25B8C}" srcId="{8DB317A9-17C8-4F47-B4BA-6314535F74E5}" destId="{03AF45A5-AA8D-1B41-82CE-05AA590CE79A}" srcOrd="0" destOrd="0" parTransId="{E4D2C4D9-4939-A341-ACCD-D42C799750F1}" sibTransId="{BB9349E1-FABB-764E-A6A3-54FBDC9CEBFC}"/>
    <dgm:cxn modelId="{5A7DEAE6-082C-4BE3-8E7F-F75C8F3A4B5F}" type="presOf" srcId="{361CF27B-50D0-074E-A4E3-84BC6AB668D9}" destId="{BC648DDF-3FC3-284C-97F8-BFC470153802}" srcOrd="0" destOrd="0" presId="urn:microsoft.com/office/officeart/2005/8/layout/lProcess3"/>
    <dgm:cxn modelId="{EC84E6BC-6456-4EA4-B0B0-5770BB55860C}" type="presOf" srcId="{C84D084C-E274-934A-B5CA-66F7CA98947E}" destId="{6FE9DB97-4A4F-3A4C-A6EC-5D6F7CC7AE79}" srcOrd="0" destOrd="0" presId="urn:microsoft.com/office/officeart/2005/8/layout/lProcess3"/>
    <dgm:cxn modelId="{400FBA27-73BB-4696-8FB4-14A28DEBE77A}" type="presOf" srcId="{EBF13883-F2BB-244F-B7B8-3AE17EA11431}" destId="{53887EFD-B54E-F941-95E8-1DBBC66D4943}" srcOrd="0" destOrd="0" presId="urn:microsoft.com/office/officeart/2005/8/layout/lProcess3"/>
    <dgm:cxn modelId="{FB749A64-6020-48D3-8AB9-D84806C68FF8}" type="presParOf" srcId="{C23E8649-BCA9-C145-B66D-EFCBAE9050ED}" destId="{602308E8-0C1A-BA45-9FF6-51842454C82A}" srcOrd="0" destOrd="0" presId="urn:microsoft.com/office/officeart/2005/8/layout/lProcess3"/>
    <dgm:cxn modelId="{5AE7E172-9FFC-491D-BCD7-311A6AADFE6B}" type="presParOf" srcId="{602308E8-0C1A-BA45-9FF6-51842454C82A}" destId="{7D012D95-8157-1141-92A6-1DD8DC4F8B42}" srcOrd="0" destOrd="0" presId="urn:microsoft.com/office/officeart/2005/8/layout/lProcess3"/>
    <dgm:cxn modelId="{A80A4945-B697-4E6E-9B4A-DF6364E6B9F1}" type="presParOf" srcId="{602308E8-0C1A-BA45-9FF6-51842454C82A}" destId="{D6A01134-37EE-1841-8A47-F129D90D9F32}" srcOrd="1" destOrd="0" presId="urn:microsoft.com/office/officeart/2005/8/layout/lProcess3"/>
    <dgm:cxn modelId="{F4955E23-CB7D-4433-8FBB-3B40661ACAB0}" type="presParOf" srcId="{602308E8-0C1A-BA45-9FF6-51842454C82A}" destId="{18A5F95B-C54B-2A47-8800-3F95DF88EFED}" srcOrd="2" destOrd="0" presId="urn:microsoft.com/office/officeart/2005/8/layout/lProcess3"/>
    <dgm:cxn modelId="{F414D4CE-1EDE-404F-B545-B29ABB474E6E}" type="presParOf" srcId="{C23E8649-BCA9-C145-B66D-EFCBAE9050ED}" destId="{7E82F670-A4FA-CC4B-8701-E971355B9AB9}" srcOrd="1" destOrd="0" presId="urn:microsoft.com/office/officeart/2005/8/layout/lProcess3"/>
    <dgm:cxn modelId="{DD4135DC-7B39-4E80-941B-1631270099E7}" type="presParOf" srcId="{C23E8649-BCA9-C145-B66D-EFCBAE9050ED}" destId="{1AE00143-7E2E-A745-9F2C-6063C0FF3C7A}" srcOrd="2" destOrd="0" presId="urn:microsoft.com/office/officeart/2005/8/layout/lProcess3"/>
    <dgm:cxn modelId="{76605DB9-EB9A-4A64-8BDB-C2A9AE2C3217}" type="presParOf" srcId="{1AE00143-7E2E-A745-9F2C-6063C0FF3C7A}" destId="{53887EFD-B54E-F941-95E8-1DBBC66D4943}" srcOrd="0" destOrd="0" presId="urn:microsoft.com/office/officeart/2005/8/layout/lProcess3"/>
    <dgm:cxn modelId="{DCE083CD-5DEC-4C9B-8EAF-83BE1247CA4C}" type="presParOf" srcId="{1AE00143-7E2E-A745-9F2C-6063C0FF3C7A}" destId="{FCDBB259-EC3E-DC41-8713-0BC11DB833DA}" srcOrd="1" destOrd="0" presId="urn:microsoft.com/office/officeart/2005/8/layout/lProcess3"/>
    <dgm:cxn modelId="{D0F2EF64-3D62-463F-A285-BAC39C74EC43}" type="presParOf" srcId="{1AE00143-7E2E-A745-9F2C-6063C0FF3C7A}" destId="{DDB9CE80-2073-EB45-B2FE-D8A88B04FC7A}" srcOrd="2" destOrd="0" presId="urn:microsoft.com/office/officeart/2005/8/layout/lProcess3"/>
    <dgm:cxn modelId="{1B6DD31E-9C2E-46F1-8A21-D60FFDEC547F}" type="presParOf" srcId="{C23E8649-BCA9-C145-B66D-EFCBAE9050ED}" destId="{F1FB4393-3C1D-E041-80F7-6F887C91FD3D}" srcOrd="3" destOrd="0" presId="urn:microsoft.com/office/officeart/2005/8/layout/lProcess3"/>
    <dgm:cxn modelId="{99DF3465-77CC-4159-BA1E-0DEC6E70E666}" type="presParOf" srcId="{C23E8649-BCA9-C145-B66D-EFCBAE9050ED}" destId="{5F2FEA6C-4F0F-3F41-9F54-7F3276A55A10}" srcOrd="4" destOrd="0" presId="urn:microsoft.com/office/officeart/2005/8/layout/lProcess3"/>
    <dgm:cxn modelId="{B58878C2-1744-4166-84D4-A09E82B45908}" type="presParOf" srcId="{5F2FEA6C-4F0F-3F41-9F54-7F3276A55A10}" destId="{C0BE54C1-E6E9-AE41-A6E6-76119E7662CB}" srcOrd="0" destOrd="0" presId="urn:microsoft.com/office/officeart/2005/8/layout/lProcess3"/>
    <dgm:cxn modelId="{93463810-3BDD-45F3-A442-7E44FF256C64}" type="presParOf" srcId="{5F2FEA6C-4F0F-3F41-9F54-7F3276A55A10}" destId="{C1DA8D7F-C058-FA42-A4F4-43DA64DF6221}" srcOrd="1" destOrd="0" presId="urn:microsoft.com/office/officeart/2005/8/layout/lProcess3"/>
    <dgm:cxn modelId="{454B866B-6E55-4DBD-977B-B8667C340478}" type="presParOf" srcId="{5F2FEA6C-4F0F-3F41-9F54-7F3276A55A10}" destId="{6FE9DB97-4A4F-3A4C-A6EC-5D6F7CC7AE79}" srcOrd="2" destOrd="0" presId="urn:microsoft.com/office/officeart/2005/8/layout/lProcess3"/>
    <dgm:cxn modelId="{A9150021-7C0D-453F-A524-5D40058E6F1B}" type="presParOf" srcId="{C23E8649-BCA9-C145-B66D-EFCBAE9050ED}" destId="{B78B3D9A-5089-854D-8D94-9A03D5263B8C}" srcOrd="5" destOrd="0" presId="urn:microsoft.com/office/officeart/2005/8/layout/lProcess3"/>
    <dgm:cxn modelId="{20BF3D3E-18E1-4FCA-8D22-EF767DE4E383}" type="presParOf" srcId="{C23E8649-BCA9-C145-B66D-EFCBAE9050ED}" destId="{DD4881DC-A273-EC43-9E81-76793936A0BC}" srcOrd="6" destOrd="0" presId="urn:microsoft.com/office/officeart/2005/8/layout/lProcess3"/>
    <dgm:cxn modelId="{FE30459D-BDD0-4B55-B060-C259B928AF42}" type="presParOf" srcId="{DD4881DC-A273-EC43-9E81-76793936A0BC}" destId="{BC648DDF-3FC3-284C-97F8-BFC470153802}" srcOrd="0" destOrd="0" presId="urn:microsoft.com/office/officeart/2005/8/layout/lProcess3"/>
    <dgm:cxn modelId="{0E8319D9-30D3-48FF-AA1B-ECB2F8059C60}" type="presParOf" srcId="{DD4881DC-A273-EC43-9E81-76793936A0BC}" destId="{A3C6A521-6BB4-F045-9510-5356A8C5B8C1}" srcOrd="1" destOrd="0" presId="urn:microsoft.com/office/officeart/2005/8/layout/lProcess3"/>
    <dgm:cxn modelId="{20D09CC9-5C6B-4753-95E8-9F9D005309BF}" type="presParOf" srcId="{DD4881DC-A273-EC43-9E81-76793936A0BC}" destId="{0AF62D36-58F9-A64F-A4B3-909F3B69811A}" srcOrd="2" destOrd="0" presId="urn:microsoft.com/office/officeart/2005/8/layout/lProcess3"/>
  </dgm:cxnLst>
  <dgm:bg>
    <a:effectLst>
      <a:outerShdw blurRad="50800" dist="38100" dir="2700000" algn="tl" rotWithShape="0">
        <a:srgbClr val="000000">
          <a:alpha val="43000"/>
        </a:srgbClr>
      </a:outerShdw>
    </a:effectLst>
  </dgm:bg>
  <dgm:whole>
    <a:effectLst/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FD07FD-F157-4148-AFA7-4A731C5FB334}" type="doc">
      <dgm:prSet loTypeId="urn:microsoft.com/office/officeart/2005/8/layout/process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4F7032-4B35-DB4F-9205-C480810C2823}">
      <dgm:prSet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pPr rtl="0"/>
          <a:r>
            <a:rPr lang="en-US" dirty="0" smtClean="0"/>
            <a:t>Duty to Monitor</a:t>
          </a:r>
          <a:endParaRPr lang="en-US" dirty="0"/>
        </a:p>
      </dgm:t>
    </dgm:pt>
    <dgm:pt modelId="{7ADC2876-2C49-B144-9EF8-D8EEDE73C221}" type="parTrans" cxnId="{4E22FFF0-0AEC-5B4E-8E5A-F2EF0F1E9C3E}">
      <dgm:prSet/>
      <dgm:spPr/>
      <dgm:t>
        <a:bodyPr/>
        <a:lstStyle/>
        <a:p>
          <a:endParaRPr lang="en-US"/>
        </a:p>
      </dgm:t>
    </dgm:pt>
    <dgm:pt modelId="{FF69189D-6EBA-8D4B-A2BA-868B929C5D54}" type="sibTrans" cxnId="{4E22FFF0-0AEC-5B4E-8E5A-F2EF0F1E9C3E}">
      <dgm:prSet/>
      <dgm:spPr>
        <a:solidFill>
          <a:srgbClr val="DAA948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endParaRPr lang="en-US"/>
        </a:p>
      </dgm:t>
    </dgm:pt>
    <dgm:pt modelId="{01F57E03-484C-8E4C-A025-F0DC92E693FC}">
      <dgm:prSet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pPr rtl="0"/>
          <a:r>
            <a:rPr lang="en-US" dirty="0" smtClean="0"/>
            <a:t>Duty to Investigate</a:t>
          </a:r>
          <a:endParaRPr lang="en-US" dirty="0"/>
        </a:p>
      </dgm:t>
    </dgm:pt>
    <dgm:pt modelId="{532D2956-AF6C-654D-B685-5A3A38A59EBC}" type="parTrans" cxnId="{599F9FF7-1865-BB44-8BC2-03F9542D790E}">
      <dgm:prSet/>
      <dgm:spPr/>
      <dgm:t>
        <a:bodyPr/>
        <a:lstStyle/>
        <a:p>
          <a:endParaRPr lang="en-US"/>
        </a:p>
      </dgm:t>
    </dgm:pt>
    <dgm:pt modelId="{C000FE39-BEFA-464A-922B-DCEEA61F9754}" type="sibTrans" cxnId="{599F9FF7-1865-BB44-8BC2-03F9542D790E}">
      <dgm:prSet/>
      <dgm:spPr>
        <a:solidFill>
          <a:srgbClr val="DAA948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endParaRPr lang="en-US"/>
        </a:p>
      </dgm:t>
    </dgm:pt>
    <dgm:pt modelId="{6F8C118D-E672-E54F-B749-2C43433B6D34}">
      <dgm:prSet/>
      <dgm:spPr>
        <a:solidFill>
          <a:srgbClr val="2E6E40"/>
        </a:solidFill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gm:spPr>
      <dgm:t>
        <a:bodyPr/>
        <a:lstStyle/>
        <a:p>
          <a:pPr rtl="0"/>
          <a:r>
            <a:rPr lang="en-US" dirty="0" smtClean="0"/>
            <a:t>Duty to Manage</a:t>
          </a:r>
          <a:endParaRPr lang="en-US" dirty="0"/>
        </a:p>
      </dgm:t>
    </dgm:pt>
    <dgm:pt modelId="{193AC234-76E0-5446-83AD-BAF6354BD1F7}" type="parTrans" cxnId="{191FCA36-495F-BD42-A037-EBF6DF8A8B47}">
      <dgm:prSet/>
      <dgm:spPr/>
      <dgm:t>
        <a:bodyPr/>
        <a:lstStyle/>
        <a:p>
          <a:endParaRPr lang="en-US"/>
        </a:p>
      </dgm:t>
    </dgm:pt>
    <dgm:pt modelId="{BAB4E413-EB27-4E44-951B-FF34DCE4971F}" type="sibTrans" cxnId="{191FCA36-495F-BD42-A037-EBF6DF8A8B47}">
      <dgm:prSet/>
      <dgm:spPr/>
      <dgm:t>
        <a:bodyPr/>
        <a:lstStyle/>
        <a:p>
          <a:endParaRPr lang="en-US"/>
        </a:p>
      </dgm:t>
    </dgm:pt>
    <dgm:pt modelId="{0695CB74-DC88-6841-ACD6-1F6043337D1B}" type="pres">
      <dgm:prSet presAssocID="{35FD07FD-F157-4148-AFA7-4A731C5FB334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9C1A4A-1193-844C-A66C-2945C18A2BE8}" type="pres">
      <dgm:prSet presAssocID="{8A4F7032-4B35-DB4F-9205-C480810C282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3DB54C-A8CF-2A4E-A8F4-9598290C61DD}" type="pres">
      <dgm:prSet presAssocID="{FF69189D-6EBA-8D4B-A2BA-868B929C5D5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81225569-E52E-9148-8E34-66CEBEB194F8}" type="pres">
      <dgm:prSet presAssocID="{FF69189D-6EBA-8D4B-A2BA-868B929C5D5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1F79484A-40CE-D544-A4AC-24ACAA5A0D25}" type="pres">
      <dgm:prSet presAssocID="{01F57E03-484C-8E4C-A025-F0DC92E693F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98B34-2C0E-AE47-BD93-886FD7F80321}" type="pres">
      <dgm:prSet presAssocID="{C000FE39-BEFA-464A-922B-DCEEA61F975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BB589E2-1096-D94F-B7CD-621F8B135418}" type="pres">
      <dgm:prSet presAssocID="{C000FE39-BEFA-464A-922B-DCEEA61F9754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34127944-DC61-D54D-B582-1D7DF72DACE0}" type="pres">
      <dgm:prSet presAssocID="{6F8C118D-E672-E54F-B749-2C43433B6D3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1B49A6-1F6C-4D3D-A327-34228957312E}" type="presOf" srcId="{8A4F7032-4B35-DB4F-9205-C480810C2823}" destId="{D79C1A4A-1193-844C-A66C-2945C18A2BE8}" srcOrd="0" destOrd="0" presId="urn:microsoft.com/office/officeart/2005/8/layout/process2"/>
    <dgm:cxn modelId="{D5ADD4E1-A7F4-4FED-8538-654C93569D87}" type="presOf" srcId="{6F8C118D-E672-E54F-B749-2C43433B6D34}" destId="{34127944-DC61-D54D-B582-1D7DF72DACE0}" srcOrd="0" destOrd="0" presId="urn:microsoft.com/office/officeart/2005/8/layout/process2"/>
    <dgm:cxn modelId="{191FCA36-495F-BD42-A037-EBF6DF8A8B47}" srcId="{35FD07FD-F157-4148-AFA7-4A731C5FB334}" destId="{6F8C118D-E672-E54F-B749-2C43433B6D34}" srcOrd="2" destOrd="0" parTransId="{193AC234-76E0-5446-83AD-BAF6354BD1F7}" sibTransId="{BAB4E413-EB27-4E44-951B-FF34DCE4971F}"/>
    <dgm:cxn modelId="{E1385C1A-0E63-4752-8714-D1E1895B165A}" type="presOf" srcId="{C000FE39-BEFA-464A-922B-DCEEA61F9754}" destId="{6BB589E2-1096-D94F-B7CD-621F8B135418}" srcOrd="1" destOrd="0" presId="urn:microsoft.com/office/officeart/2005/8/layout/process2"/>
    <dgm:cxn modelId="{599F9FF7-1865-BB44-8BC2-03F9542D790E}" srcId="{35FD07FD-F157-4148-AFA7-4A731C5FB334}" destId="{01F57E03-484C-8E4C-A025-F0DC92E693FC}" srcOrd="1" destOrd="0" parTransId="{532D2956-AF6C-654D-B685-5A3A38A59EBC}" sibTransId="{C000FE39-BEFA-464A-922B-DCEEA61F9754}"/>
    <dgm:cxn modelId="{FA84E047-A6E8-4B97-9CDF-F194F2A0A115}" type="presOf" srcId="{FF69189D-6EBA-8D4B-A2BA-868B929C5D54}" destId="{81225569-E52E-9148-8E34-66CEBEB194F8}" srcOrd="1" destOrd="0" presId="urn:microsoft.com/office/officeart/2005/8/layout/process2"/>
    <dgm:cxn modelId="{6540206C-B1BF-4216-85B1-2E0C0D646AA5}" type="presOf" srcId="{35FD07FD-F157-4148-AFA7-4A731C5FB334}" destId="{0695CB74-DC88-6841-ACD6-1F6043337D1B}" srcOrd="0" destOrd="0" presId="urn:microsoft.com/office/officeart/2005/8/layout/process2"/>
    <dgm:cxn modelId="{F17C838A-7187-4D6D-8262-C2F22851F388}" type="presOf" srcId="{01F57E03-484C-8E4C-A025-F0DC92E693FC}" destId="{1F79484A-40CE-D544-A4AC-24ACAA5A0D25}" srcOrd="0" destOrd="0" presId="urn:microsoft.com/office/officeart/2005/8/layout/process2"/>
    <dgm:cxn modelId="{4E22FFF0-0AEC-5B4E-8E5A-F2EF0F1E9C3E}" srcId="{35FD07FD-F157-4148-AFA7-4A731C5FB334}" destId="{8A4F7032-4B35-DB4F-9205-C480810C2823}" srcOrd="0" destOrd="0" parTransId="{7ADC2876-2C49-B144-9EF8-D8EEDE73C221}" sibTransId="{FF69189D-6EBA-8D4B-A2BA-868B929C5D54}"/>
    <dgm:cxn modelId="{9DBF343F-C420-4D20-8EEF-A01B2F09FF65}" type="presOf" srcId="{C000FE39-BEFA-464A-922B-DCEEA61F9754}" destId="{80598B34-2C0E-AE47-BD93-886FD7F80321}" srcOrd="0" destOrd="0" presId="urn:microsoft.com/office/officeart/2005/8/layout/process2"/>
    <dgm:cxn modelId="{859CD69B-E1E2-4D9D-AD9E-E61635415EE7}" type="presOf" srcId="{FF69189D-6EBA-8D4B-A2BA-868B929C5D54}" destId="{EE3DB54C-A8CF-2A4E-A8F4-9598290C61DD}" srcOrd="0" destOrd="0" presId="urn:microsoft.com/office/officeart/2005/8/layout/process2"/>
    <dgm:cxn modelId="{D182A3D6-8602-460A-91EC-E27D338EF858}" type="presParOf" srcId="{0695CB74-DC88-6841-ACD6-1F6043337D1B}" destId="{D79C1A4A-1193-844C-A66C-2945C18A2BE8}" srcOrd="0" destOrd="0" presId="urn:microsoft.com/office/officeart/2005/8/layout/process2"/>
    <dgm:cxn modelId="{62C4F7F5-9473-43DB-BFB4-1CAB27467B09}" type="presParOf" srcId="{0695CB74-DC88-6841-ACD6-1F6043337D1B}" destId="{EE3DB54C-A8CF-2A4E-A8F4-9598290C61DD}" srcOrd="1" destOrd="0" presId="urn:microsoft.com/office/officeart/2005/8/layout/process2"/>
    <dgm:cxn modelId="{9B453D60-F69B-4CFD-AAB2-4BA04DAEE35C}" type="presParOf" srcId="{EE3DB54C-A8CF-2A4E-A8F4-9598290C61DD}" destId="{81225569-E52E-9148-8E34-66CEBEB194F8}" srcOrd="0" destOrd="0" presId="urn:microsoft.com/office/officeart/2005/8/layout/process2"/>
    <dgm:cxn modelId="{A144100F-72D0-4AD7-B26A-61051F0BEB8D}" type="presParOf" srcId="{0695CB74-DC88-6841-ACD6-1F6043337D1B}" destId="{1F79484A-40CE-D544-A4AC-24ACAA5A0D25}" srcOrd="2" destOrd="0" presId="urn:microsoft.com/office/officeart/2005/8/layout/process2"/>
    <dgm:cxn modelId="{03F5E0EE-1D8D-4FD3-884F-B0AC897E34A8}" type="presParOf" srcId="{0695CB74-DC88-6841-ACD6-1F6043337D1B}" destId="{80598B34-2C0E-AE47-BD93-886FD7F80321}" srcOrd="3" destOrd="0" presId="urn:microsoft.com/office/officeart/2005/8/layout/process2"/>
    <dgm:cxn modelId="{8AACFB84-D3E3-4EF4-AAFD-06EAA937D0E7}" type="presParOf" srcId="{80598B34-2C0E-AE47-BD93-886FD7F80321}" destId="{6BB589E2-1096-D94F-B7CD-621F8B135418}" srcOrd="0" destOrd="0" presId="urn:microsoft.com/office/officeart/2005/8/layout/process2"/>
    <dgm:cxn modelId="{E2490656-E326-4333-8306-4148F70248B2}" type="presParOf" srcId="{0695CB74-DC88-6841-ACD6-1F6043337D1B}" destId="{34127944-DC61-D54D-B582-1D7DF72DACE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012D95-8157-1141-92A6-1DD8DC4F8B42}">
      <dsp:nvSpPr>
        <dsp:cNvPr id="0" name=""/>
        <dsp:cNvSpPr/>
      </dsp:nvSpPr>
      <dsp:spPr>
        <a:xfrm>
          <a:off x="4776" y="99296"/>
          <a:ext cx="2605397" cy="975092"/>
        </a:xfrm>
        <a:prstGeom prst="chevron">
          <a:avLst/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Lifestyle Changes</a:t>
          </a:r>
        </a:p>
      </dsp:txBody>
      <dsp:txXfrm>
        <a:off x="4776" y="99296"/>
        <a:ext cx="2605397" cy="975092"/>
      </dsp:txXfrm>
    </dsp:sp>
    <dsp:sp modelId="{18A5F95B-C54B-2A47-8800-3F95DF88EFED}">
      <dsp:nvSpPr>
        <dsp:cNvPr id="0" name=""/>
        <dsp:cNvSpPr/>
      </dsp:nvSpPr>
      <dsp:spPr>
        <a:xfrm>
          <a:off x="2293268" y="182179"/>
          <a:ext cx="4771080" cy="809326"/>
        </a:xfrm>
        <a:prstGeom prst="chevron">
          <a:avLst/>
        </a:prstGeom>
        <a:solidFill>
          <a:srgbClr val="2E6E40">
            <a:alpha val="35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/>
              <a:cs typeface="Calibri"/>
            </a:rPr>
            <a:t>Family, financial or business status may impact life insurance coverage needs</a:t>
          </a:r>
          <a:endParaRPr lang="en-US" sz="1600" kern="1200" dirty="0">
            <a:latin typeface="Calibri"/>
            <a:cs typeface="Calibri"/>
          </a:endParaRPr>
        </a:p>
      </dsp:txBody>
      <dsp:txXfrm>
        <a:off x="2293268" y="182179"/>
        <a:ext cx="4771080" cy="809326"/>
      </dsp:txXfrm>
    </dsp:sp>
    <dsp:sp modelId="{53887EFD-B54E-F941-95E8-1DBBC66D4943}">
      <dsp:nvSpPr>
        <dsp:cNvPr id="0" name=""/>
        <dsp:cNvSpPr/>
      </dsp:nvSpPr>
      <dsp:spPr>
        <a:xfrm>
          <a:off x="4776" y="1210901"/>
          <a:ext cx="2605397" cy="975092"/>
        </a:xfrm>
        <a:prstGeom prst="chevron">
          <a:avLst/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Underwriting Advancements</a:t>
          </a:r>
          <a:endParaRPr lang="en-US" sz="2100" b="0" kern="120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sp:txBody>
      <dsp:txXfrm>
        <a:off x="4776" y="1210901"/>
        <a:ext cx="2605397" cy="975092"/>
      </dsp:txXfrm>
    </dsp:sp>
    <dsp:sp modelId="{DDB9CE80-2073-EB45-B2FE-D8A88B04FC7A}">
      <dsp:nvSpPr>
        <dsp:cNvPr id="0" name=""/>
        <dsp:cNvSpPr/>
      </dsp:nvSpPr>
      <dsp:spPr>
        <a:xfrm>
          <a:off x="2293268" y="1293784"/>
          <a:ext cx="4765395" cy="809326"/>
        </a:xfrm>
        <a:prstGeom prst="chevron">
          <a:avLst/>
        </a:prstGeom>
        <a:solidFill>
          <a:srgbClr val="2E6E40">
            <a:alpha val="35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/>
              <a:cs typeface="Calibri"/>
            </a:rPr>
            <a:t>Medical advancements, improvements in underwriting technology, as well as life expectancies, may impact product pricing</a:t>
          </a:r>
          <a:endParaRPr lang="en-US" sz="1600" kern="1200" dirty="0">
            <a:latin typeface="Calibri"/>
            <a:cs typeface="Calibri"/>
          </a:endParaRPr>
        </a:p>
      </dsp:txBody>
      <dsp:txXfrm>
        <a:off x="2293268" y="1293784"/>
        <a:ext cx="4765395" cy="809326"/>
      </dsp:txXfrm>
    </dsp:sp>
    <dsp:sp modelId="{C0BE54C1-E6E9-AE41-A6E6-76119E7662CB}">
      <dsp:nvSpPr>
        <dsp:cNvPr id="0" name=""/>
        <dsp:cNvSpPr/>
      </dsp:nvSpPr>
      <dsp:spPr>
        <a:xfrm>
          <a:off x="4776" y="2322506"/>
          <a:ext cx="2605397" cy="975092"/>
        </a:xfrm>
        <a:prstGeom prst="chevron">
          <a:avLst/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Interest Crediting </a:t>
          </a:r>
          <a:r>
            <a:rPr lang="en-US" sz="2100" b="1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/>
          </a:r>
          <a:br>
            <a:rPr lang="en-US" sz="2100" b="1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</a:br>
          <a:r>
            <a:rPr lang="en-US" sz="21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Rates</a:t>
          </a:r>
          <a:endParaRPr lang="en-US" sz="2100" b="0" kern="120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sp:txBody>
      <dsp:txXfrm>
        <a:off x="4776" y="2322506"/>
        <a:ext cx="2605397" cy="975092"/>
      </dsp:txXfrm>
    </dsp:sp>
    <dsp:sp modelId="{6FE9DB97-4A4F-3A4C-A6EC-5D6F7CC7AE79}">
      <dsp:nvSpPr>
        <dsp:cNvPr id="0" name=""/>
        <dsp:cNvSpPr/>
      </dsp:nvSpPr>
      <dsp:spPr>
        <a:xfrm>
          <a:off x="2293268" y="2405389"/>
          <a:ext cx="4765395" cy="809326"/>
        </a:xfrm>
        <a:prstGeom prst="chevron">
          <a:avLst/>
        </a:prstGeom>
        <a:solidFill>
          <a:srgbClr val="2E6E40">
            <a:alpha val="35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/>
              <a:cs typeface="Calibri"/>
            </a:rPr>
            <a:t>Interest rates on life insurance policies have been impacted by overall market volatility and may cause policies to not perform as projected</a:t>
          </a:r>
          <a:endParaRPr lang="en-US" sz="1600" kern="1200" dirty="0">
            <a:latin typeface="Calibri"/>
            <a:cs typeface="Calibri"/>
          </a:endParaRPr>
        </a:p>
      </dsp:txBody>
      <dsp:txXfrm>
        <a:off x="2293268" y="2405389"/>
        <a:ext cx="4765395" cy="809326"/>
      </dsp:txXfrm>
    </dsp:sp>
    <dsp:sp modelId="{BC648DDF-3FC3-284C-97F8-BFC470153802}">
      <dsp:nvSpPr>
        <dsp:cNvPr id="0" name=""/>
        <dsp:cNvSpPr/>
      </dsp:nvSpPr>
      <dsp:spPr>
        <a:xfrm>
          <a:off x="4776" y="3434111"/>
          <a:ext cx="2580849" cy="975092"/>
        </a:xfrm>
        <a:prstGeom prst="chevron">
          <a:avLst/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Underfunded Policies</a:t>
          </a:r>
          <a:endParaRPr lang="en-US" sz="2100" b="0" kern="120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sp:txBody>
      <dsp:txXfrm>
        <a:off x="4776" y="3434111"/>
        <a:ext cx="2580849" cy="975092"/>
      </dsp:txXfrm>
    </dsp:sp>
    <dsp:sp modelId="{0AF62D36-58F9-A64F-A4B3-909F3B69811A}">
      <dsp:nvSpPr>
        <dsp:cNvPr id="0" name=""/>
        <dsp:cNvSpPr/>
      </dsp:nvSpPr>
      <dsp:spPr>
        <a:xfrm>
          <a:off x="2255017" y="3516994"/>
          <a:ext cx="4889302" cy="809326"/>
        </a:xfrm>
        <a:prstGeom prst="chevron">
          <a:avLst/>
        </a:prstGeom>
        <a:solidFill>
          <a:srgbClr val="2E6E40">
            <a:alpha val="35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/>
              <a:cs typeface="Calibri"/>
            </a:rPr>
            <a:t>Policies that were underfunded may result in longer payment periods or higher than </a:t>
          </a:r>
          <a:br>
            <a:rPr lang="en-US" sz="1600" kern="1200" dirty="0" smtClean="0">
              <a:latin typeface="Calibri"/>
              <a:cs typeface="Calibri"/>
            </a:rPr>
          </a:br>
          <a:r>
            <a:rPr lang="en-US" sz="1600" kern="1200" dirty="0" smtClean="0">
              <a:latin typeface="Calibri"/>
              <a:cs typeface="Calibri"/>
            </a:rPr>
            <a:t>expected premiums</a:t>
          </a:r>
          <a:endParaRPr lang="en-US" sz="1600" kern="1200" dirty="0">
            <a:latin typeface="Calibri"/>
            <a:cs typeface="Calibri"/>
          </a:endParaRPr>
        </a:p>
      </dsp:txBody>
      <dsp:txXfrm>
        <a:off x="2255017" y="3516994"/>
        <a:ext cx="4889302" cy="80932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012D95-8157-1141-92A6-1DD8DC4F8B42}">
      <dsp:nvSpPr>
        <dsp:cNvPr id="0" name=""/>
        <dsp:cNvSpPr/>
      </dsp:nvSpPr>
      <dsp:spPr>
        <a:xfrm>
          <a:off x="1065" y="692253"/>
          <a:ext cx="2900495" cy="1085534"/>
        </a:xfrm>
        <a:prstGeom prst="chevron">
          <a:avLst/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Loans, Withdrawals or Other Policy Changes</a:t>
          </a:r>
        </a:p>
      </dsp:txBody>
      <dsp:txXfrm>
        <a:off x="1065" y="692253"/>
        <a:ext cx="2900495" cy="1085534"/>
      </dsp:txXfrm>
    </dsp:sp>
    <dsp:sp modelId="{18A5F95B-C54B-2A47-8800-3F95DF88EFED}">
      <dsp:nvSpPr>
        <dsp:cNvPr id="0" name=""/>
        <dsp:cNvSpPr/>
      </dsp:nvSpPr>
      <dsp:spPr>
        <a:xfrm>
          <a:off x="2548761" y="784524"/>
          <a:ext cx="5311472" cy="900994"/>
        </a:xfrm>
        <a:prstGeom prst="chevron">
          <a:avLst/>
        </a:prstGeom>
        <a:solidFill>
          <a:srgbClr val="2E6E40">
            <a:alpha val="35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/>
              <a:cs typeface="Calibri"/>
            </a:rPr>
            <a:t>Loans, withdrawals or other policy changes may affect the policy’s performance.</a:t>
          </a:r>
          <a:endParaRPr lang="en-US" sz="1600" kern="1200" dirty="0">
            <a:latin typeface="Calibri"/>
            <a:cs typeface="Calibri"/>
          </a:endParaRPr>
        </a:p>
      </dsp:txBody>
      <dsp:txXfrm>
        <a:off x="2548761" y="784524"/>
        <a:ext cx="5311472" cy="900994"/>
      </dsp:txXfrm>
    </dsp:sp>
    <dsp:sp modelId="{53887EFD-B54E-F941-95E8-1DBBC66D4943}">
      <dsp:nvSpPr>
        <dsp:cNvPr id="0" name=""/>
        <dsp:cNvSpPr/>
      </dsp:nvSpPr>
      <dsp:spPr>
        <a:xfrm>
          <a:off x="1065" y="1929763"/>
          <a:ext cx="2900495" cy="1085534"/>
        </a:xfrm>
        <a:prstGeom prst="chevron">
          <a:avLst/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Legislative Changes</a:t>
          </a:r>
          <a:endParaRPr lang="en-US" sz="1900" b="0" kern="120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sp:txBody>
      <dsp:txXfrm>
        <a:off x="1065" y="1929763"/>
        <a:ext cx="2900495" cy="1085534"/>
      </dsp:txXfrm>
    </dsp:sp>
    <dsp:sp modelId="{DDB9CE80-2073-EB45-B2FE-D8A88B04FC7A}">
      <dsp:nvSpPr>
        <dsp:cNvPr id="0" name=""/>
        <dsp:cNvSpPr/>
      </dsp:nvSpPr>
      <dsp:spPr>
        <a:xfrm>
          <a:off x="2548761" y="2022033"/>
          <a:ext cx="5305142" cy="900994"/>
        </a:xfrm>
        <a:prstGeom prst="chevron">
          <a:avLst/>
        </a:prstGeom>
        <a:solidFill>
          <a:srgbClr val="2E6E40">
            <a:alpha val="35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/>
              <a:cs typeface="Calibri"/>
            </a:rPr>
            <a:t>Regulatory changes to state or federal estate laws may impact the policy.</a:t>
          </a:r>
          <a:endParaRPr lang="en-US" sz="1600" kern="1200" dirty="0">
            <a:latin typeface="Calibri"/>
            <a:cs typeface="Calibri"/>
          </a:endParaRPr>
        </a:p>
      </dsp:txBody>
      <dsp:txXfrm>
        <a:off x="2548761" y="2022033"/>
        <a:ext cx="5305142" cy="900994"/>
      </dsp:txXfrm>
    </dsp:sp>
    <dsp:sp modelId="{C0BE54C1-E6E9-AE41-A6E6-76119E7662CB}">
      <dsp:nvSpPr>
        <dsp:cNvPr id="0" name=""/>
        <dsp:cNvSpPr/>
      </dsp:nvSpPr>
      <dsp:spPr>
        <a:xfrm>
          <a:off x="1065" y="3167273"/>
          <a:ext cx="2900495" cy="1085534"/>
        </a:xfrm>
        <a:prstGeom prst="chevron">
          <a:avLst/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Company’s Financial Strength</a:t>
          </a:r>
          <a:endParaRPr lang="en-US" sz="1900" b="0" kern="120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sp:txBody>
      <dsp:txXfrm>
        <a:off x="1065" y="3167273"/>
        <a:ext cx="2900495" cy="1085534"/>
      </dsp:txXfrm>
    </dsp:sp>
    <dsp:sp modelId="{6FE9DB97-4A4F-3A4C-A6EC-5D6F7CC7AE79}">
      <dsp:nvSpPr>
        <dsp:cNvPr id="0" name=""/>
        <dsp:cNvSpPr/>
      </dsp:nvSpPr>
      <dsp:spPr>
        <a:xfrm>
          <a:off x="2548761" y="3259543"/>
          <a:ext cx="5305142" cy="900994"/>
        </a:xfrm>
        <a:prstGeom prst="chevron">
          <a:avLst/>
        </a:prstGeom>
        <a:solidFill>
          <a:srgbClr val="2E6E40">
            <a:alpha val="35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/>
              <a:cs typeface="Calibri"/>
            </a:rPr>
            <a:t>Ensuring the strength and stability of the company as reflected in the financial ratings of the major </a:t>
          </a:r>
          <a:br>
            <a:rPr lang="en-US" sz="1600" kern="1200" dirty="0" smtClean="0">
              <a:latin typeface="Calibri"/>
              <a:cs typeface="Calibri"/>
            </a:rPr>
          </a:br>
          <a:r>
            <a:rPr lang="en-US" sz="1600" kern="1200" dirty="0" smtClean="0">
              <a:latin typeface="Calibri"/>
              <a:cs typeface="Calibri"/>
            </a:rPr>
            <a:t>rating agencies.</a:t>
          </a:r>
          <a:endParaRPr lang="en-US" sz="1600" kern="1200" dirty="0">
            <a:latin typeface="Calibri"/>
            <a:cs typeface="Calibri"/>
          </a:endParaRPr>
        </a:p>
      </dsp:txBody>
      <dsp:txXfrm>
        <a:off x="2548761" y="3259543"/>
        <a:ext cx="5305142" cy="90099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012D95-8157-1141-92A6-1DD8DC4F8B42}">
      <dsp:nvSpPr>
        <dsp:cNvPr id="0" name=""/>
        <dsp:cNvSpPr/>
      </dsp:nvSpPr>
      <dsp:spPr>
        <a:xfrm>
          <a:off x="4776" y="99296"/>
          <a:ext cx="2605397" cy="975092"/>
        </a:xfrm>
        <a:prstGeom prst="chevron">
          <a:avLst/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Trust Account</a:t>
          </a:r>
        </a:p>
      </dsp:txBody>
      <dsp:txXfrm>
        <a:off x="4776" y="99296"/>
        <a:ext cx="2605397" cy="975092"/>
      </dsp:txXfrm>
    </dsp:sp>
    <dsp:sp modelId="{18A5F95B-C54B-2A47-8800-3F95DF88EFED}">
      <dsp:nvSpPr>
        <dsp:cNvPr id="0" name=""/>
        <dsp:cNvSpPr/>
      </dsp:nvSpPr>
      <dsp:spPr>
        <a:xfrm>
          <a:off x="2293268" y="182179"/>
          <a:ext cx="4771080" cy="809326"/>
        </a:xfrm>
        <a:prstGeom prst="chevron">
          <a:avLst/>
        </a:prstGeom>
        <a:solidFill>
          <a:srgbClr val="2E6E40">
            <a:alpha val="35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libri"/>
              <a:cs typeface="Calibri"/>
            </a:rPr>
            <a:t>Maintenance and appropriate usage of the Trust account is required.</a:t>
          </a:r>
          <a:endParaRPr lang="en-US" sz="2100" kern="1200" dirty="0">
            <a:latin typeface="Calibri"/>
            <a:cs typeface="Calibri"/>
          </a:endParaRPr>
        </a:p>
      </dsp:txBody>
      <dsp:txXfrm>
        <a:off x="2293268" y="182179"/>
        <a:ext cx="4771080" cy="809326"/>
      </dsp:txXfrm>
    </dsp:sp>
    <dsp:sp modelId="{53887EFD-B54E-F941-95E8-1DBBC66D4943}">
      <dsp:nvSpPr>
        <dsp:cNvPr id="0" name=""/>
        <dsp:cNvSpPr/>
      </dsp:nvSpPr>
      <dsp:spPr>
        <a:xfrm>
          <a:off x="4776" y="1210901"/>
          <a:ext cx="2605397" cy="975092"/>
        </a:xfrm>
        <a:prstGeom prst="chevron">
          <a:avLst/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kern="1200" dirty="0" err="1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Crummey</a:t>
          </a:r>
          <a:r>
            <a:rPr lang="en-US" sz="31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 Notices</a:t>
          </a:r>
          <a:endParaRPr lang="en-US" sz="3100" b="0" kern="120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sp:txBody>
      <dsp:txXfrm>
        <a:off x="4776" y="1210901"/>
        <a:ext cx="2605397" cy="975092"/>
      </dsp:txXfrm>
    </dsp:sp>
    <dsp:sp modelId="{DDB9CE80-2073-EB45-B2FE-D8A88B04FC7A}">
      <dsp:nvSpPr>
        <dsp:cNvPr id="0" name=""/>
        <dsp:cNvSpPr/>
      </dsp:nvSpPr>
      <dsp:spPr>
        <a:xfrm>
          <a:off x="2293268" y="1293784"/>
          <a:ext cx="4765395" cy="809326"/>
        </a:xfrm>
        <a:prstGeom prst="chevron">
          <a:avLst/>
        </a:prstGeom>
        <a:solidFill>
          <a:srgbClr val="2E6E40">
            <a:alpha val="35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libri"/>
              <a:cs typeface="Calibri"/>
            </a:rPr>
            <a:t>Timely and consistent notification to Beneficiaries of the gift</a:t>
          </a:r>
          <a:endParaRPr lang="en-US" sz="2100" kern="1200" dirty="0">
            <a:latin typeface="Calibri"/>
            <a:cs typeface="Calibri"/>
          </a:endParaRPr>
        </a:p>
      </dsp:txBody>
      <dsp:txXfrm>
        <a:off x="2293268" y="1293784"/>
        <a:ext cx="4765395" cy="809326"/>
      </dsp:txXfrm>
    </dsp:sp>
    <dsp:sp modelId="{C0BE54C1-E6E9-AE41-A6E6-76119E7662CB}">
      <dsp:nvSpPr>
        <dsp:cNvPr id="0" name=""/>
        <dsp:cNvSpPr/>
      </dsp:nvSpPr>
      <dsp:spPr>
        <a:xfrm>
          <a:off x="4776" y="2322506"/>
          <a:ext cx="2605397" cy="975092"/>
        </a:xfrm>
        <a:prstGeom prst="chevron">
          <a:avLst/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kern="1200" dirty="0" err="1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Crummey</a:t>
          </a:r>
          <a:r>
            <a:rPr lang="en-US" sz="31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 Period</a:t>
          </a:r>
          <a:endParaRPr lang="en-US" sz="3100" b="0" kern="120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sp:txBody>
      <dsp:txXfrm>
        <a:off x="4776" y="2322506"/>
        <a:ext cx="2605397" cy="975092"/>
      </dsp:txXfrm>
    </dsp:sp>
    <dsp:sp modelId="{6FE9DB97-4A4F-3A4C-A6EC-5D6F7CC7AE79}">
      <dsp:nvSpPr>
        <dsp:cNvPr id="0" name=""/>
        <dsp:cNvSpPr/>
      </dsp:nvSpPr>
      <dsp:spPr>
        <a:xfrm>
          <a:off x="2293268" y="2405389"/>
          <a:ext cx="4765395" cy="809326"/>
        </a:xfrm>
        <a:prstGeom prst="chevron">
          <a:avLst/>
        </a:prstGeom>
        <a:solidFill>
          <a:srgbClr val="2E6E40">
            <a:alpha val="35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libri"/>
              <a:cs typeface="Calibri"/>
            </a:rPr>
            <a:t>Maintaining the funds for the entire </a:t>
          </a:r>
          <a:r>
            <a:rPr lang="en-US" sz="2100" kern="1200" dirty="0" err="1" smtClean="0">
              <a:latin typeface="Calibri"/>
              <a:cs typeface="Calibri"/>
            </a:rPr>
            <a:t>Crummey</a:t>
          </a:r>
          <a:r>
            <a:rPr lang="en-US" sz="2100" kern="1200" dirty="0" smtClean="0">
              <a:latin typeface="Calibri"/>
              <a:cs typeface="Calibri"/>
            </a:rPr>
            <a:t> period.</a:t>
          </a:r>
          <a:endParaRPr lang="en-US" sz="2100" kern="1200" dirty="0">
            <a:latin typeface="Calibri"/>
            <a:cs typeface="Calibri"/>
          </a:endParaRPr>
        </a:p>
      </dsp:txBody>
      <dsp:txXfrm>
        <a:off x="2293268" y="2405389"/>
        <a:ext cx="4765395" cy="809326"/>
      </dsp:txXfrm>
    </dsp:sp>
    <dsp:sp modelId="{BC648DDF-3FC3-284C-97F8-BFC470153802}">
      <dsp:nvSpPr>
        <dsp:cNvPr id="0" name=""/>
        <dsp:cNvSpPr/>
      </dsp:nvSpPr>
      <dsp:spPr>
        <a:xfrm>
          <a:off x="4776" y="3434111"/>
          <a:ext cx="2580849" cy="975092"/>
        </a:xfrm>
        <a:prstGeom prst="chevron">
          <a:avLst/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0" kern="12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Calibri"/>
              <a:cs typeface="Calibri"/>
            </a:rPr>
            <a:t>Fiduciary</a:t>
          </a:r>
          <a:endParaRPr lang="en-US" sz="3100" b="0" kern="1200" dirty="0">
            <a:effectLst>
              <a:outerShdw blurRad="50800" dist="38100" dir="2700000">
                <a:srgbClr val="000000">
                  <a:alpha val="43000"/>
                </a:srgbClr>
              </a:outerShdw>
            </a:effectLst>
            <a:latin typeface="Calibri"/>
            <a:cs typeface="Calibri"/>
          </a:endParaRPr>
        </a:p>
      </dsp:txBody>
      <dsp:txXfrm>
        <a:off x="4776" y="3434111"/>
        <a:ext cx="2580849" cy="975092"/>
      </dsp:txXfrm>
    </dsp:sp>
    <dsp:sp modelId="{0AF62D36-58F9-A64F-A4B3-909F3B69811A}">
      <dsp:nvSpPr>
        <dsp:cNvPr id="0" name=""/>
        <dsp:cNvSpPr/>
      </dsp:nvSpPr>
      <dsp:spPr>
        <a:xfrm>
          <a:off x="2255017" y="3516994"/>
          <a:ext cx="4889302" cy="809326"/>
        </a:xfrm>
        <a:prstGeom prst="chevron">
          <a:avLst/>
        </a:prstGeom>
        <a:solidFill>
          <a:srgbClr val="2E6E40">
            <a:alpha val="35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balanced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Calibri"/>
              <a:cs typeface="Calibri"/>
            </a:rPr>
            <a:t>A standard of care is required under the Uniform Prudent Investor Act</a:t>
          </a:r>
          <a:endParaRPr lang="en-US" sz="2100" kern="1200" dirty="0">
            <a:latin typeface="Calibri"/>
            <a:cs typeface="Calibri"/>
          </a:endParaRPr>
        </a:p>
      </dsp:txBody>
      <dsp:txXfrm>
        <a:off x="2255017" y="3516994"/>
        <a:ext cx="4889302" cy="80932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9C1A4A-1193-844C-A66C-2945C18A2BE8}">
      <dsp:nvSpPr>
        <dsp:cNvPr id="0" name=""/>
        <dsp:cNvSpPr/>
      </dsp:nvSpPr>
      <dsp:spPr>
        <a:xfrm>
          <a:off x="3096458" y="0"/>
          <a:ext cx="2036683" cy="1131490"/>
        </a:xfrm>
        <a:prstGeom prst="roundRect">
          <a:avLst>
            <a:gd name="adj" fmla="val 10000"/>
          </a:avLst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Duty to Monitor</a:t>
          </a:r>
          <a:endParaRPr lang="en-US" sz="2400" kern="1200" dirty="0"/>
        </a:p>
      </dsp:txBody>
      <dsp:txXfrm>
        <a:off x="3096458" y="0"/>
        <a:ext cx="2036683" cy="1131490"/>
      </dsp:txXfrm>
    </dsp:sp>
    <dsp:sp modelId="{EE3DB54C-A8CF-2A4E-A8F4-9598290C61DD}">
      <dsp:nvSpPr>
        <dsp:cNvPr id="0" name=""/>
        <dsp:cNvSpPr/>
      </dsp:nvSpPr>
      <dsp:spPr>
        <a:xfrm rot="5400000">
          <a:off x="3902645" y="1159778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rgbClr val="DAA94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3902645" y="1159778"/>
        <a:ext cx="424309" cy="509170"/>
      </dsp:txXfrm>
    </dsp:sp>
    <dsp:sp modelId="{1F79484A-40CE-D544-A4AC-24ACAA5A0D25}">
      <dsp:nvSpPr>
        <dsp:cNvPr id="0" name=""/>
        <dsp:cNvSpPr/>
      </dsp:nvSpPr>
      <dsp:spPr>
        <a:xfrm>
          <a:off x="3096458" y="1697236"/>
          <a:ext cx="2036683" cy="1131490"/>
        </a:xfrm>
        <a:prstGeom prst="roundRect">
          <a:avLst>
            <a:gd name="adj" fmla="val 10000"/>
          </a:avLst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Duty to Investigate</a:t>
          </a:r>
          <a:endParaRPr lang="en-US" sz="2400" kern="1200" dirty="0"/>
        </a:p>
      </dsp:txBody>
      <dsp:txXfrm>
        <a:off x="3096458" y="1697236"/>
        <a:ext cx="2036683" cy="1131490"/>
      </dsp:txXfrm>
    </dsp:sp>
    <dsp:sp modelId="{80598B34-2C0E-AE47-BD93-886FD7F80321}">
      <dsp:nvSpPr>
        <dsp:cNvPr id="0" name=""/>
        <dsp:cNvSpPr/>
      </dsp:nvSpPr>
      <dsp:spPr>
        <a:xfrm rot="5400000">
          <a:off x="3902645" y="2857014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rgbClr val="DAA94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3902645" y="2857014"/>
        <a:ext cx="424309" cy="509170"/>
      </dsp:txXfrm>
    </dsp:sp>
    <dsp:sp modelId="{34127944-DC61-D54D-B582-1D7DF72DACE0}">
      <dsp:nvSpPr>
        <dsp:cNvPr id="0" name=""/>
        <dsp:cNvSpPr/>
      </dsp:nvSpPr>
      <dsp:spPr>
        <a:xfrm>
          <a:off x="3096458" y="3394472"/>
          <a:ext cx="2036683" cy="1131490"/>
        </a:xfrm>
        <a:prstGeom prst="roundRect">
          <a:avLst>
            <a:gd name="adj" fmla="val 10000"/>
          </a:avLst>
        </a:prstGeom>
        <a:solidFill>
          <a:srgbClr val="2E6E4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contourW="12700" prstMaterial="plastic">
          <a:bevelT/>
          <a:bevelB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Duty to Manage</a:t>
          </a:r>
          <a:endParaRPr lang="en-US" sz="2400" kern="1200" dirty="0"/>
        </a:p>
      </dsp:txBody>
      <dsp:txXfrm>
        <a:off x="3096458" y="3394472"/>
        <a:ext cx="2036683" cy="1131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07" charset="0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7318F07-05A3-40D2-9F5D-DD35E75CA70A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07" charset="0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2ABA269-D749-49B3-8EB5-ED2C25C0E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C27CD0-2F12-4CD6-B2AB-C2A481C94177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5A53E7-C4B8-4704-B847-5ECDBE3236B2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DC5F2F-D27E-44CD-A451-66A8C370ACE1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DE95FB-91A9-4481-81C9-3C09B1A12F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723FE2-7F6B-42E2-8A98-FA5F3085FF5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DE95FB-91A9-4481-81C9-3C09B1A12FA4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5FDD4B-67B5-481D-96A9-7729C0CC71B0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DC5F2F-D27E-44CD-A451-66A8C370ACE1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035FC60-16F7-4318-B8A0-DCB65EDD7953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AshPPT_Background-2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38100" y="-12700"/>
            <a:ext cx="92456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2E6256-923E-4B3A-B758-E43880F59EAE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D68725-0C19-40D3-AE46-958973751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AE4E-0CE1-46F7-9DA1-2CF28873A54F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F1386-145C-47BD-8133-8302FEAB2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D3DFF-47A5-4D11-BBB9-CF9733FA777C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A4DBF-9264-46BA-9C37-0F4C82D8B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AEC22-017F-4F7F-8F45-655594E2388D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DCFCA-FF34-4A81-8871-5E0839EF8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A2BE3-F641-4F38-91D9-AB4241A392A2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F68D1-1D9C-4306-B4C6-D4C35B9AA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D1937-1E6A-4C56-896E-5B38CABBDA70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6822C-9B6C-426B-932C-434D9BB7B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7030E-7B79-4764-AB24-D5EC85EBD50B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A04F-D0AC-45C3-8049-7A28E949D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61F4-1FCA-4B57-90C5-8AF0DE02A511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090CA-23C7-425D-918C-DE6C0013F1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80BCA-C82C-4CCA-AF7E-0649A54BE06B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BF6D-59A1-41A9-B1B4-177E84BB0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D82A9-8DC4-4A28-92F6-0FD7219EA674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FF4E3-F027-4A66-8E70-77446A600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28151-2159-4289-AB52-E48639251E7B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C16C-4BB6-481B-ABE5-EC2D02052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Lucida Sans Unicode" pitchFamily="-107" charset="-52"/>
              </a:defRPr>
            </a:lvl1pPr>
          </a:lstStyle>
          <a:p>
            <a:pPr>
              <a:defRPr/>
            </a:pPr>
            <a:fld id="{EE491417-E04F-409E-A2E2-0B7F3F77D934}" type="datetime1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Lucida Sans Unicode" pitchFamily="-109" charset="-52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Lucida Sans Unicode" pitchFamily="-107" charset="-52"/>
              </a:defRPr>
            </a:lvl1pPr>
          </a:lstStyle>
          <a:p>
            <a:pPr>
              <a:defRPr/>
            </a:pPr>
            <a:fld id="{0904AB0E-DC66-4F7E-999E-46D9F3A7A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AshPPT_Background-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4763" y="0"/>
            <a:ext cx="9161463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ransition spd="med">
    <p:dissolv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9" charset="-52"/>
          <a:ea typeface="ＭＳ Ｐゴシック" pitchFamily="-109" charset="-128"/>
          <a:cs typeface="ＭＳ Ｐゴシック" pitchFamily="-10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9" charset="-52"/>
          <a:ea typeface="ＭＳ Ｐゴシック" pitchFamily="-109" charset="-128"/>
          <a:cs typeface="ＭＳ Ｐゴシック" pitchFamily="-10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9" charset="-52"/>
          <a:ea typeface="ＭＳ Ｐゴシック" pitchFamily="-109" charset="-128"/>
          <a:cs typeface="ＭＳ Ｐゴシック" pitchFamily="-10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 Unicode" pitchFamily="-109" charset="-52"/>
          <a:ea typeface="ＭＳ Ｐゴシック" pitchFamily="-109" charset="-128"/>
          <a:cs typeface="ＭＳ Ｐゴシック" pitchFamily="-10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09575" y="2301875"/>
            <a:ext cx="817245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  <a:ea typeface="ＭＳ Ｐゴシック" pitchFamily="-107" charset="-128"/>
              </a:rPr>
              <a:t/>
            </a:r>
            <a:br>
              <a:rPr lang="en-US" dirty="0" smtClean="0">
                <a:latin typeface="Calibri" pitchFamily="34" charset="0"/>
                <a:ea typeface="ＭＳ Ｐゴシック" pitchFamily="-107" charset="-128"/>
              </a:rPr>
            </a:br>
            <a:r>
              <a:rPr lang="en-US" i="1" dirty="0" smtClean="0">
                <a:latin typeface="Calibri" pitchFamily="34" charset="0"/>
                <a:ea typeface="ＭＳ Ｐゴシック" pitchFamily="-107" charset="-128"/>
              </a:rPr>
              <a:t>The Life Insurance Audit</a:t>
            </a:r>
            <a:br>
              <a:rPr lang="en-US" i="1" dirty="0" smtClean="0">
                <a:latin typeface="Calibri" pitchFamily="34" charset="0"/>
                <a:ea typeface="ＭＳ Ｐゴシック" pitchFamily="-107" charset="-128"/>
              </a:rPr>
            </a:br>
            <a:r>
              <a:rPr lang="en-US" sz="2400" i="1" dirty="0" smtClean="0">
                <a:latin typeface="Calibri" pitchFamily="34" charset="0"/>
                <a:ea typeface="ＭＳ Ｐゴシック" pitchFamily="-107" charset="-128"/>
              </a:rPr>
              <a:t>Brett </a:t>
            </a:r>
            <a:r>
              <a:rPr lang="en-US" sz="2400" i="1" dirty="0" err="1" smtClean="0">
                <a:latin typeface="Calibri" pitchFamily="34" charset="0"/>
                <a:ea typeface="ＭＳ Ｐゴシック" pitchFamily="-107" charset="-128"/>
              </a:rPr>
              <a:t>Lotspeich</a:t>
            </a:r>
            <a:r>
              <a:rPr lang="en-US" sz="2400" i="1" dirty="0" smtClean="0">
                <a:latin typeface="Calibri" pitchFamily="34" charset="0"/>
                <a:ea typeface="ＭＳ Ｐゴシック" pitchFamily="-107" charset="-128"/>
              </a:rPr>
              <a:t> </a:t>
            </a:r>
            <a:endParaRPr lang="en-US" i="1" dirty="0" smtClean="0">
              <a:latin typeface="Calibri" pitchFamily="34" charset="0"/>
              <a:ea typeface="ＭＳ Ｐゴシック" pitchFamily="-107" charset="-12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800" b="1" smtClean="0">
                <a:latin typeface="Calibri" pitchFamily="34" charset="0"/>
                <a:ea typeface="ＭＳ Ｐゴシック" pitchFamily="-107" charset="-128"/>
              </a:rPr>
              <a:t>What is the Life Insurance Audit?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en-US" sz="2400" b="1" dirty="0" smtClean="0">
                <a:latin typeface="Calibri" pitchFamily="34" charset="0"/>
                <a:ea typeface="ＭＳ Ｐゴシック" pitchFamily="-107" charset="-128"/>
              </a:rPr>
              <a:t>The Life Insurance Audit provides a comprehensive evaluation of the performance of Life Insurance as well as recommendations to optimize these policies.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en-US" sz="2000" dirty="0" smtClean="0">
              <a:latin typeface="Calibri" pitchFamily="34" charset="0"/>
              <a:ea typeface="ＭＳ Ｐゴシック" pitchFamily="-107" charset="-128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en-US" sz="2000" b="1" dirty="0" smtClean="0">
                <a:latin typeface="Calibri" pitchFamily="34" charset="0"/>
                <a:ea typeface="ＭＳ Ｐゴシック" pitchFamily="-107" charset="-128"/>
              </a:rPr>
              <a:t>The evaluation will: 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DAA948"/>
              </a:buClr>
              <a:buFont typeface="Wingdings" pitchFamily="-107" charset="2"/>
              <a:buChar char="ü"/>
            </a:pPr>
            <a:r>
              <a:rPr lang="en-US" sz="2000" dirty="0" smtClean="0">
                <a:latin typeface="Calibri" pitchFamily="34" charset="0"/>
                <a:ea typeface="ＭＳ Ｐゴシック" pitchFamily="-107" charset="-128"/>
              </a:rPr>
              <a:t> 	validate the appropriateness of coverage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DAA948"/>
              </a:buClr>
              <a:buFont typeface="Wingdings" pitchFamily="-107" charset="2"/>
              <a:buChar char="ü"/>
            </a:pPr>
            <a:r>
              <a:rPr lang="en-US" sz="2000" dirty="0" smtClean="0">
                <a:latin typeface="Calibri" pitchFamily="34" charset="0"/>
                <a:ea typeface="ＭＳ Ｐゴシック" pitchFamily="-107" charset="-128"/>
              </a:rPr>
              <a:t>     ensures the coverage is titled appropriately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DAA948"/>
              </a:buClr>
              <a:buFont typeface="Wingdings" pitchFamily="-107" charset="2"/>
              <a:buChar char="ü"/>
            </a:pPr>
            <a:r>
              <a:rPr lang="en-US" sz="2000" dirty="0" smtClean="0">
                <a:latin typeface="Calibri" pitchFamily="34" charset="0"/>
                <a:ea typeface="ＭＳ Ｐゴシック" pitchFamily="-107" charset="-128"/>
              </a:rPr>
              <a:t>     assess mortality and underwriting risks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Clr>
                <a:srgbClr val="DAA948"/>
              </a:buClr>
              <a:buFont typeface="Wingdings" pitchFamily="-107" charset="2"/>
              <a:buChar char="ü"/>
            </a:pPr>
            <a:r>
              <a:rPr lang="en-US" sz="2000" dirty="0" smtClean="0">
                <a:latin typeface="Calibri" pitchFamily="34" charset="0"/>
                <a:ea typeface="ＭＳ Ｐゴシック" pitchFamily="-107" charset="-128"/>
              </a:rPr>
              <a:t> 	provide a specific action plan with numerous options for their existing    	coverage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r>
              <a:rPr lang="en-US" sz="2000" dirty="0" smtClean="0">
                <a:latin typeface="Calibri" pitchFamily="34" charset="0"/>
                <a:ea typeface="ＭＳ Ｐゴシック" pitchFamily="-107" charset="-128"/>
              </a:rPr>
              <a:t>  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en-US" sz="2000" dirty="0" smtClean="0">
              <a:latin typeface="Calibri" pitchFamily="34" charset="0"/>
              <a:ea typeface="ＭＳ Ｐゴシック" pitchFamily="-107" charset="-128"/>
            </a:endParaRPr>
          </a:p>
          <a:p>
            <a:pPr marL="0" indent="0" eaLnBrk="1" hangingPunct="1">
              <a:buFont typeface="Arial" charset="0"/>
              <a:buNone/>
            </a:pPr>
            <a:endParaRPr lang="en-US" dirty="0" smtClean="0">
              <a:ea typeface="ＭＳ Ｐゴシック" pitchFamily="-107" charset="-128"/>
            </a:endParaRPr>
          </a:p>
          <a:p>
            <a:pPr marL="0" indent="0" eaLnBrk="1" hangingPunct="1">
              <a:buFont typeface="Arial" charset="0"/>
              <a:buNone/>
            </a:pPr>
            <a:endParaRPr lang="en-US" dirty="0" smtClean="0">
              <a:ea typeface="ＭＳ Ｐゴシック" pitchFamily="-107" charset="-12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b="1" smtClean="0">
                <a:latin typeface="Calibri" pitchFamily="34" charset="0"/>
                <a:ea typeface="ＭＳ Ｐゴシック" pitchFamily="-107" charset="-128"/>
              </a:rPr>
              <a:t>The need to manage Life Insurance</a:t>
            </a:r>
            <a:endParaRPr lang="en-US" sz="2000" b="1" smtClean="0">
              <a:solidFill>
                <a:srgbClr val="404040"/>
              </a:solidFill>
              <a:latin typeface="Calibri" pitchFamily="34" charset="0"/>
              <a:ea typeface="ＭＳ Ｐゴシック" pitchFamily="-107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13600" cy="4525963"/>
          </a:xfrm>
        </p:spPr>
        <p:txBody>
          <a:bodyPr/>
          <a:lstStyle/>
          <a:p>
            <a:pPr marL="0" lvl="1" indent="-334963">
              <a:buSzPct val="70000"/>
              <a:buFont typeface="Arial" charset="0"/>
              <a:buNone/>
            </a:pPr>
            <a:r>
              <a:rPr lang="en-US" sz="2400" b="1" dirty="0" smtClean="0">
                <a:latin typeface="Calibri" pitchFamily="34" charset="0"/>
                <a:ea typeface="ＭＳ Ｐゴシック" pitchFamily="-107" charset="-128"/>
              </a:rPr>
              <a:t>A Life Insurance Audit provides valuable information</a:t>
            </a:r>
          </a:p>
          <a:p>
            <a:pPr marL="0" lvl="1" indent="-334963">
              <a:buSzPct val="70000"/>
              <a:buFont typeface="Arial" charset="0"/>
              <a:buNone/>
            </a:pPr>
            <a:endParaRPr lang="en-US" sz="1000" b="1" dirty="0" smtClean="0">
              <a:latin typeface="Calibri" pitchFamily="34" charset="0"/>
              <a:ea typeface="ＭＳ Ｐゴシック" pitchFamily="-107" charset="-128"/>
            </a:endParaRPr>
          </a:p>
          <a:p>
            <a:pPr marL="0" lvl="1" indent="-334963">
              <a:buSzPct val="70000"/>
              <a:buFont typeface="Wingdings" pitchFamily="-107" charset="2"/>
              <a:buChar char="ü"/>
            </a:pPr>
            <a:r>
              <a:rPr lang="en-US" sz="2400" dirty="0" smtClean="0">
                <a:latin typeface="Calibri" pitchFamily="34" charset="0"/>
                <a:ea typeface="ＭＳ Ｐゴシック" pitchFamily="-107" charset="-128"/>
              </a:rPr>
              <a:t>  </a:t>
            </a:r>
            <a:r>
              <a:rPr lang="en-US" sz="2400" b="1" dirty="0" smtClean="0">
                <a:latin typeface="Calibri" pitchFamily="34" charset="0"/>
                <a:ea typeface="ＭＳ Ｐゴシック" pitchFamily="-107" charset="-128"/>
              </a:rPr>
              <a:t>74%</a:t>
            </a:r>
            <a:r>
              <a:rPr lang="en-US" sz="2400" dirty="0" smtClean="0">
                <a:latin typeface="Calibri" pitchFamily="34" charset="0"/>
                <a:ea typeface="ＭＳ Ｐゴシック" pitchFamily="-107" charset="-128"/>
              </a:rPr>
              <a:t> of existing policies can be restructured to 	provide greater value </a:t>
            </a:r>
            <a:r>
              <a:rPr lang="en-US" sz="1000" dirty="0" smtClean="0">
                <a:latin typeface="Calibri" pitchFamily="34" charset="0"/>
                <a:ea typeface="ＭＳ Ｐゴシック" pitchFamily="-107" charset="-128"/>
              </a:rPr>
              <a:t>1</a:t>
            </a:r>
          </a:p>
          <a:p>
            <a:pPr marL="0" lvl="1" indent="-334963">
              <a:buSzPct val="70000"/>
              <a:buFont typeface="Wingdings" pitchFamily="-107" charset="2"/>
              <a:buChar char="ü"/>
            </a:pPr>
            <a:r>
              <a:rPr lang="en-US" sz="2400" dirty="0" smtClean="0">
                <a:latin typeface="Calibri" pitchFamily="34" charset="0"/>
                <a:ea typeface="ＭＳ Ｐゴシック" pitchFamily="-107" charset="-128"/>
              </a:rPr>
              <a:t>  At least </a:t>
            </a:r>
            <a:r>
              <a:rPr lang="en-US" sz="2400" b="1" dirty="0" smtClean="0">
                <a:latin typeface="Calibri" pitchFamily="34" charset="0"/>
                <a:ea typeface="ＭＳ Ｐゴシック" pitchFamily="-107" charset="-128"/>
              </a:rPr>
              <a:t>32 million </a:t>
            </a:r>
            <a:r>
              <a:rPr lang="en-US" sz="2400" dirty="0" smtClean="0">
                <a:latin typeface="Calibri" pitchFamily="34" charset="0"/>
                <a:ea typeface="ＭＳ Ｐゴシック" pitchFamily="-107" charset="-128"/>
              </a:rPr>
              <a:t>U.S. households own insurance 	policies that are not appropriate for them </a:t>
            </a:r>
            <a:r>
              <a:rPr lang="en-US" sz="1000" dirty="0" smtClean="0">
                <a:latin typeface="Calibri" pitchFamily="34" charset="0"/>
                <a:ea typeface="ＭＳ Ｐゴシック" pitchFamily="-107" charset="-128"/>
              </a:rPr>
              <a:t>2</a:t>
            </a:r>
          </a:p>
          <a:p>
            <a:pPr marL="0" lvl="1" indent="-334963">
              <a:buSzPct val="70000"/>
              <a:buFont typeface="Wingdings" pitchFamily="-107" charset="2"/>
              <a:buChar char="ü"/>
            </a:pPr>
            <a:r>
              <a:rPr lang="en-US" sz="2400" dirty="0" smtClean="0">
                <a:latin typeface="Calibri" pitchFamily="34" charset="0"/>
                <a:ea typeface="ＭＳ Ｐゴシック" pitchFamily="-107" charset="-128"/>
              </a:rPr>
              <a:t>  </a:t>
            </a:r>
            <a:r>
              <a:rPr lang="en-US" sz="2400" b="1" dirty="0" smtClean="0">
                <a:latin typeface="Calibri" pitchFamily="34" charset="0"/>
                <a:ea typeface="ＭＳ Ｐゴシック" pitchFamily="-107" charset="-128"/>
              </a:rPr>
              <a:t>64%</a:t>
            </a:r>
            <a:r>
              <a:rPr lang="en-US" sz="2400" dirty="0" smtClean="0">
                <a:latin typeface="Calibri" pitchFamily="34" charset="0"/>
                <a:ea typeface="ＭＳ Ｐゴシック" pitchFamily="-107" charset="-128"/>
              </a:rPr>
              <a:t> of those insured do not know what they 	currently have, or why they bought a policy </a:t>
            </a:r>
            <a:r>
              <a:rPr lang="en-US" sz="800" dirty="0" smtClean="0">
                <a:latin typeface="Calibri" pitchFamily="34" charset="0"/>
                <a:ea typeface="ＭＳ Ｐゴシック" pitchFamily="-107" charset="-128"/>
              </a:rPr>
              <a:t>3</a:t>
            </a:r>
          </a:p>
          <a:p>
            <a:pPr marL="0" lvl="1" indent="-334963">
              <a:buSzPct val="70000"/>
              <a:buFont typeface="Arial" charset="0"/>
              <a:buNone/>
            </a:pPr>
            <a:endParaRPr lang="en-US" sz="2400" dirty="0" smtClean="0">
              <a:latin typeface="Calibri" pitchFamily="34" charset="0"/>
              <a:ea typeface="ＭＳ Ｐゴシック" pitchFamily="-107" charset="-128"/>
            </a:endParaRPr>
          </a:p>
          <a:p>
            <a:pPr marL="0" lvl="1" indent="-334963">
              <a:buSzPct val="70000"/>
              <a:buFont typeface="Arial" charset="0"/>
              <a:buNone/>
            </a:pPr>
            <a:r>
              <a:rPr lang="en-US" sz="1000" dirty="0" smtClean="0">
                <a:latin typeface="Calibri" pitchFamily="34" charset="0"/>
                <a:ea typeface="ＭＳ Ｐゴシック" pitchFamily="-107" charset="-128"/>
              </a:rPr>
              <a:t> </a:t>
            </a:r>
            <a:endParaRPr lang="en-US" dirty="0" smtClean="0">
              <a:latin typeface="Calibri" pitchFamily="34" charset="0"/>
              <a:ea typeface="ＭＳ Ｐゴシック" pitchFamily="-107" charset="-128"/>
            </a:endParaRPr>
          </a:p>
          <a:p>
            <a:pPr>
              <a:buFont typeface="Arial" charset="0"/>
              <a:buNone/>
            </a:pPr>
            <a:endParaRPr lang="en-US" sz="1100" dirty="0" smtClean="0">
              <a:latin typeface="Calibri" pitchFamily="34" charset="0"/>
              <a:ea typeface="ＭＳ Ｐゴシック" pitchFamily="-107" charset="-128"/>
            </a:endParaRPr>
          </a:p>
          <a:p>
            <a:pPr>
              <a:buFont typeface="Arial" charset="0"/>
              <a:buNone/>
            </a:pPr>
            <a:r>
              <a:rPr lang="en-US" sz="1100" dirty="0" smtClean="0">
                <a:latin typeface="Calibri" pitchFamily="34" charset="0"/>
                <a:ea typeface="ＭＳ Ｐゴシック" pitchFamily="-107" charset="-128"/>
              </a:rPr>
              <a:t>1 Ash Brokerage Advanced Markets Internal Marketing Study, 2010</a:t>
            </a:r>
          </a:p>
          <a:p>
            <a:pPr>
              <a:buFont typeface="Arial" charset="0"/>
              <a:buNone/>
            </a:pPr>
            <a:r>
              <a:rPr lang="en-US" sz="1100" dirty="0" smtClean="0">
                <a:latin typeface="Calibri" pitchFamily="34" charset="0"/>
                <a:ea typeface="ＭＳ Ｐゴシック" pitchFamily="-107" charset="-128"/>
              </a:rPr>
              <a:t>2 Insurance Information Institute, 2008</a:t>
            </a:r>
          </a:p>
          <a:p>
            <a:pPr>
              <a:buFont typeface="Arial" charset="0"/>
              <a:buNone/>
            </a:pPr>
            <a:r>
              <a:rPr lang="en-US" sz="1100" dirty="0" smtClean="0">
                <a:latin typeface="Calibri" pitchFamily="34" charset="0"/>
                <a:ea typeface="ＭＳ Ｐゴシック" pitchFamily="-107" charset="-128"/>
              </a:rPr>
              <a:t>3 TheInsuranceAdvisor.com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r>
              <a:rPr lang="en-US" sz="3000" b="1" dirty="0" smtClean="0">
                <a:solidFill>
                  <a:srgbClr val="404040"/>
                </a:solidFill>
                <a:latin typeface="Calibri" pitchFamily="34" charset="0"/>
                <a:ea typeface="ＭＳ Ｐゴシック" pitchFamily="-107" charset="-128"/>
              </a:rPr>
              <a:t>TOLI – Active Management of the Life Insurance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736600" y="1397000"/>
          <a:ext cx="7162800" cy="450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1227138"/>
          <a:ext cx="7861300" cy="4945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1143000"/>
          </a:xfrm>
        </p:spPr>
        <p:txBody>
          <a:bodyPr/>
          <a:lstStyle/>
          <a:p>
            <a:r>
              <a:rPr lang="en-US" sz="3000" b="1" dirty="0" smtClean="0">
                <a:solidFill>
                  <a:srgbClr val="404040"/>
                </a:solidFill>
                <a:latin typeface="Calibri" pitchFamily="34" charset="0"/>
                <a:ea typeface="ＭＳ Ｐゴシック" pitchFamily="-107" charset="-128"/>
              </a:rPr>
              <a:t>TOLI – Active Management of the Life Insurance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/>
          <a:lstStyle/>
          <a:p>
            <a:r>
              <a:rPr lang="en-US" sz="3000" b="1" dirty="0" smtClean="0">
                <a:solidFill>
                  <a:srgbClr val="404040"/>
                </a:solidFill>
                <a:latin typeface="Calibri" pitchFamily="34" charset="0"/>
                <a:ea typeface="ＭＳ Ｐゴシック" pitchFamily="-107" charset="-128"/>
              </a:rPr>
              <a:t>TOLI – Trustee Duties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736600" y="1397000"/>
          <a:ext cx="7162800" cy="450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 b="1" dirty="0" smtClean="0">
                <a:latin typeface="Calibri" pitchFamily="34" charset="0"/>
                <a:ea typeface="ＭＳ Ｐゴシック" pitchFamily="-107" charset="-128"/>
              </a:rPr>
              <a:t>Fiduciary Duty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404040"/>
                </a:solidFill>
                <a:latin typeface="Calibri" pitchFamily="34" charset="0"/>
                <a:ea typeface="ＭＳ Ｐゴシック" pitchFamily="-107" charset="-128"/>
              </a:rPr>
              <a:t>It Seems Easy……… What we’ve learned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13600" cy="4525963"/>
          </a:xfrm>
        </p:spPr>
        <p:txBody>
          <a:bodyPr/>
          <a:lstStyle/>
          <a:p>
            <a:pPr marL="0" lvl="1" indent="-334963">
              <a:buSzPct val="70000"/>
              <a:buFont typeface="Arial" charset="0"/>
              <a:buNone/>
            </a:pPr>
            <a:r>
              <a:rPr lang="en-US" sz="2400" b="1" dirty="0" smtClean="0">
                <a:latin typeface="Calibri" pitchFamily="34" charset="0"/>
                <a:ea typeface="ＭＳ Ｐゴシック" pitchFamily="-107" charset="-128"/>
              </a:rPr>
              <a:t>Over 6,000 completed Audits - </a:t>
            </a:r>
            <a:endParaRPr lang="en-US" sz="1000" b="1" dirty="0" smtClean="0">
              <a:latin typeface="Calibri" pitchFamily="34" charset="0"/>
              <a:ea typeface="ＭＳ Ｐゴシック" pitchFamily="-107" charset="-128"/>
            </a:endParaRPr>
          </a:p>
          <a:p>
            <a:pPr marL="0" lvl="1" indent="-334963">
              <a:buSzPct val="70000"/>
              <a:buFont typeface="Wingdings" pitchFamily="-107" charset="2"/>
              <a:buChar char="ü"/>
            </a:pPr>
            <a:r>
              <a:rPr lang="en-US" sz="2400" dirty="0" smtClean="0">
                <a:latin typeface="Calibri" pitchFamily="34" charset="0"/>
                <a:ea typeface="ＭＳ Ｐゴシック" pitchFamily="-107" charset="-128"/>
              </a:rPr>
              <a:t>  65% of the time there is a significant issue with the current coverage:</a:t>
            </a:r>
          </a:p>
          <a:p>
            <a:pPr marL="857250" lvl="3" indent="-334963">
              <a:buSzPct val="70000"/>
              <a:buFont typeface="Wingdings" pitchFamily="-107" charset="2"/>
              <a:buChar char="ü"/>
            </a:pPr>
            <a:r>
              <a:rPr lang="en-US" sz="1600" dirty="0" smtClean="0">
                <a:latin typeface="Calibri" pitchFamily="34" charset="0"/>
                <a:ea typeface="ＭＳ Ｐゴシック" pitchFamily="-107" charset="-128"/>
              </a:rPr>
              <a:t>Titling! – 72yr old Rancher</a:t>
            </a:r>
          </a:p>
          <a:p>
            <a:pPr marL="857250" lvl="3" indent="-334963">
              <a:buSzPct val="70000"/>
              <a:buFont typeface="Wingdings" pitchFamily="-107" charset="2"/>
              <a:buChar char="ü"/>
            </a:pPr>
            <a:r>
              <a:rPr lang="en-US" sz="1600" dirty="0" smtClean="0">
                <a:latin typeface="Calibri" pitchFamily="34" charset="0"/>
                <a:ea typeface="ＭＳ Ｐゴシック" pitchFamily="-107" charset="-128"/>
              </a:rPr>
              <a:t>Calls from Divorce Attorney’s</a:t>
            </a:r>
            <a:r>
              <a:rPr lang="en-US" sz="1600" dirty="0" smtClean="0">
                <a:latin typeface="Calibri" pitchFamily="34" charset="0"/>
                <a:ea typeface="ＭＳ Ｐゴシック" pitchFamily="-107" charset="-128"/>
              </a:rPr>
              <a:t>?</a:t>
            </a:r>
          </a:p>
          <a:p>
            <a:pPr marL="857250" lvl="3" indent="-334963">
              <a:buSzPct val="70000"/>
              <a:buFont typeface="Wingdings" pitchFamily="-107" charset="2"/>
              <a:buChar char="ü"/>
            </a:pPr>
            <a:r>
              <a:rPr lang="en-US" sz="1600" smtClean="0">
                <a:latin typeface="Calibri" pitchFamily="34" charset="0"/>
                <a:ea typeface="ＭＳ Ｐゴシック" pitchFamily="-107" charset="-128"/>
              </a:rPr>
              <a:t>Simple Health Changes</a:t>
            </a:r>
            <a:endParaRPr lang="en-US" sz="1600" dirty="0" smtClean="0">
              <a:latin typeface="Calibri" pitchFamily="34" charset="0"/>
              <a:ea typeface="ＭＳ Ｐゴシック" pitchFamily="-107" charset="-128"/>
            </a:endParaRPr>
          </a:p>
          <a:p>
            <a:pPr marL="400050" lvl="2" indent="-334963">
              <a:buSzPct val="70000"/>
              <a:buFont typeface="Wingdings" pitchFamily="-107" charset="2"/>
              <a:buChar char="ü"/>
            </a:pPr>
            <a:r>
              <a:rPr lang="en-US" dirty="0" smtClean="0">
                <a:latin typeface="Calibri" pitchFamily="34" charset="0"/>
                <a:ea typeface="ＭＳ Ｐゴシック" pitchFamily="-107" charset="-128"/>
              </a:rPr>
              <a:t>Who </a:t>
            </a:r>
            <a:r>
              <a:rPr lang="en-US" dirty="0" smtClean="0">
                <a:latin typeface="Calibri" pitchFamily="34" charset="0"/>
                <a:ea typeface="ＭＳ Ｐゴシック" pitchFamily="-107" charset="-128"/>
              </a:rPr>
              <a:t>is being represented?</a:t>
            </a:r>
          </a:p>
          <a:p>
            <a:pPr marL="0" lvl="1" indent="-334963">
              <a:buSzPct val="70000"/>
              <a:buFont typeface="Wingdings" pitchFamily="-107" charset="2"/>
              <a:buChar char="ü"/>
            </a:pPr>
            <a:r>
              <a:rPr lang="en-US" sz="2400" dirty="0" smtClean="0">
                <a:latin typeface="Calibri" pitchFamily="34" charset="0"/>
                <a:ea typeface="ＭＳ Ｐゴシック" pitchFamily="-107" charset="-128"/>
              </a:rPr>
              <a:t> Basic underwriting or case structure issues</a:t>
            </a:r>
          </a:p>
          <a:p>
            <a:pPr marL="0" lvl="1" indent="-334963">
              <a:buSzPct val="70000"/>
              <a:buFont typeface="Wingdings" pitchFamily="-107" charset="2"/>
              <a:buChar char="ü"/>
            </a:pPr>
            <a:r>
              <a:rPr lang="en-US" sz="2400" dirty="0" smtClean="0">
                <a:latin typeface="Calibri" pitchFamily="34" charset="0"/>
                <a:ea typeface="ＭＳ Ｐゴシック" pitchFamily="-107" charset="-128"/>
              </a:rPr>
              <a:t>Lack of preparedness or follow through on the           	fulfillment of administrative duties.</a:t>
            </a:r>
          </a:p>
          <a:p>
            <a:pPr marL="0" lvl="1" indent="-334963">
              <a:buSzPct val="70000"/>
              <a:buFont typeface="Wingdings" pitchFamily="-107" charset="2"/>
              <a:buChar char="ü"/>
            </a:pPr>
            <a:r>
              <a:rPr lang="en-US" sz="2400" dirty="0" smtClean="0">
                <a:latin typeface="Calibri" pitchFamily="34" charset="0"/>
                <a:ea typeface="ＭＳ Ｐゴシック" pitchFamily="-107" charset="-128"/>
              </a:rPr>
              <a:t>Who is managing what, if anything?</a:t>
            </a:r>
          </a:p>
          <a:p>
            <a:pPr marL="0" lvl="1" indent="-334963">
              <a:buSzPct val="70000"/>
              <a:buNone/>
            </a:pPr>
            <a:endParaRPr lang="en-US" sz="2400" dirty="0" smtClean="0">
              <a:latin typeface="Calibri" pitchFamily="34" charset="0"/>
              <a:ea typeface="ＭＳ Ｐゴシック" pitchFamily="-107" charset="-12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279400"/>
            <a:ext cx="8229600" cy="4525963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US" sz="4000" b="1" dirty="0" smtClean="0">
                <a:latin typeface="Calibri" pitchFamily="34" charset="0"/>
                <a:ea typeface="ＭＳ Ｐゴシック" pitchFamily="-107" charset="-128"/>
              </a:rPr>
              <a:t>The Life Insurance Audit 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US" sz="4000" b="1" dirty="0" smtClean="0">
                <a:latin typeface="Calibri" pitchFamily="34" charset="0"/>
                <a:ea typeface="ＭＳ Ｐゴシック" pitchFamily="-107" charset="-128"/>
              </a:rPr>
              <a:t>Provides Peace of Mind</a:t>
            </a:r>
          </a:p>
          <a:p>
            <a:pPr marL="0" indent="0" algn="ctr">
              <a:buFont typeface="Arial" charset="0"/>
              <a:buNone/>
            </a:pPr>
            <a:endParaRPr lang="en-US" sz="2600" dirty="0" smtClean="0">
              <a:latin typeface="Calibri" pitchFamily="34" charset="0"/>
              <a:ea typeface="ＭＳ Ｐゴシック" pitchFamily="-107" charset="-128"/>
            </a:endParaRPr>
          </a:p>
          <a:p>
            <a:pPr marL="0" indent="0">
              <a:buClr>
                <a:srgbClr val="DAA948"/>
              </a:buClr>
              <a:buFont typeface="Wingdings" pitchFamily="-107" charset="2"/>
              <a:buChar char="ü"/>
            </a:pPr>
            <a:r>
              <a:rPr lang="en-US" sz="2600" dirty="0" smtClean="0">
                <a:latin typeface="Calibri" pitchFamily="34" charset="0"/>
                <a:ea typeface="ＭＳ Ｐゴシック" pitchFamily="-107" charset="-128"/>
              </a:rPr>
              <a:t>   Reviewing trusts’ TOLI policies can help protect 	fiduciaries from liability, assure that a trust’s intent is 	persevered and solidify the advisor-client relationship.</a:t>
            </a:r>
          </a:p>
          <a:p>
            <a:pPr marL="0" indent="0">
              <a:buClr>
                <a:srgbClr val="DAA948"/>
              </a:buClr>
              <a:buFont typeface="Wingdings" pitchFamily="-107" charset="2"/>
              <a:buChar char="ü"/>
            </a:pPr>
            <a:r>
              <a:rPr lang="en-US" sz="2600" dirty="0" smtClean="0">
                <a:latin typeface="Calibri" pitchFamily="34" charset="0"/>
                <a:ea typeface="ＭＳ Ｐゴシック" pitchFamily="-107" charset="-128"/>
              </a:rPr>
              <a:t>   Ensuring that the client’s planning will meet their needs 	when they really need it.</a:t>
            </a:r>
          </a:p>
          <a:p>
            <a:pPr marL="0" indent="0">
              <a:buClr>
                <a:srgbClr val="DAA948"/>
              </a:buClr>
              <a:buFont typeface="Wingdings" pitchFamily="-107" charset="2"/>
              <a:buChar char="ü"/>
            </a:pPr>
            <a:r>
              <a:rPr lang="en-US" sz="2600" dirty="0" smtClean="0">
                <a:latin typeface="Calibri" pitchFamily="34" charset="0"/>
                <a:ea typeface="ＭＳ Ｐゴシック" pitchFamily="-107" charset="-128"/>
              </a:rPr>
              <a:t>   Opportunity for the entire advisor team to re-engage 	with the client and secure the planning goals.</a:t>
            </a:r>
          </a:p>
          <a:p>
            <a:pPr marL="0" indent="0">
              <a:buFont typeface="Arial" charset="0"/>
              <a:buNone/>
            </a:pPr>
            <a:endParaRPr lang="en-US" i="1" dirty="0" smtClean="0">
              <a:latin typeface="Calibri" pitchFamily="34" charset="0"/>
              <a:ea typeface="ＭＳ Ｐゴシック" pitchFamily="-107" charset="-128"/>
            </a:endParaRPr>
          </a:p>
          <a:p>
            <a:pPr marL="0" indent="0" algn="ctr">
              <a:buFont typeface="Arial" charset="0"/>
              <a:buNone/>
            </a:pPr>
            <a:endParaRPr lang="en-US" sz="3600" dirty="0" smtClean="0">
              <a:latin typeface="Calibri" pitchFamily="34" charset="0"/>
              <a:ea typeface="ＭＳ Ｐゴシック" pitchFamily="-107" charset="-12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4319</TotalTime>
  <Words>353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The Life Insurance Audit Brett Lotspeich </vt:lpstr>
      <vt:lpstr>What is the Life Insurance Audit?</vt:lpstr>
      <vt:lpstr>The need to manage Life Insurance</vt:lpstr>
      <vt:lpstr>TOLI – Active Management of the Life Insurance</vt:lpstr>
      <vt:lpstr>TOLI – Active Management of the Life Insurance</vt:lpstr>
      <vt:lpstr>TOLI – Trustee Duties</vt:lpstr>
      <vt:lpstr>Fiduciary Duty</vt:lpstr>
      <vt:lpstr>It Seems Easy……… What we’ve learned</vt:lpstr>
      <vt:lpstr>Slide 9</vt:lpstr>
    </vt:vector>
  </TitlesOfParts>
  <Company>Ash Brokerage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Hendricks</dc:creator>
  <cp:lastModifiedBy>Dirk Hansen</cp:lastModifiedBy>
  <cp:revision>86</cp:revision>
  <cp:lastPrinted>2010-04-20T20:13:27Z</cp:lastPrinted>
  <dcterms:created xsi:type="dcterms:W3CDTF">2010-04-27T12:32:48Z</dcterms:created>
  <dcterms:modified xsi:type="dcterms:W3CDTF">2011-10-14T17:40:23Z</dcterms:modified>
</cp:coreProperties>
</file>