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4"/>
  </p:notesMasterIdLst>
  <p:sldIdLst>
    <p:sldId id="256" r:id="rId2"/>
    <p:sldId id="257" r:id="rId3"/>
    <p:sldId id="293"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3"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4" r:id="rId40"/>
    <p:sldId id="295" r:id="rId41"/>
    <p:sldId id="296" r:id="rId42"/>
    <p:sldId id="29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rry" initials="l"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4FF19F-C1C0-44B9-93CD-09FA5C73FC19}" type="datetimeFigureOut">
              <a:rPr lang="en-US" smtClean="0"/>
              <a:pPr/>
              <a:t>4/18/2016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0DD396-0B0C-413F-879E-117BBE1B208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C125E7C-8421-4B86-945F-3698EB4AA454}" type="datetime1">
              <a:rPr lang="en-US" smtClean="0"/>
              <a:pPr/>
              <a:t>4/18/2016</a:t>
            </a:fld>
            <a:endParaRPr lang="en-US" dirty="0"/>
          </a:p>
        </p:txBody>
      </p:sp>
      <p:sp>
        <p:nvSpPr>
          <p:cNvPr id="5" name="Footer Placeholder 4"/>
          <p:cNvSpPr>
            <a:spLocks noGrp="1"/>
          </p:cNvSpPr>
          <p:nvPr>
            <p:ph type="ftr" sz="quarter" idx="11"/>
          </p:nvPr>
        </p:nvSpPr>
        <p:spPr/>
        <p:txBody>
          <a:bodyPr/>
          <a:lstStyle/>
          <a:p>
            <a:r>
              <a:rPr lang="en-US" dirty="0" smtClean="0"/>
              <a:t>Lawrence M. Lehmann</a:t>
            </a:r>
            <a:endParaRPr lang="en-US" dirty="0"/>
          </a:p>
        </p:txBody>
      </p:sp>
      <p:sp>
        <p:nvSpPr>
          <p:cNvPr id="6" name="Slide Number Placeholder 5"/>
          <p:cNvSpPr>
            <a:spLocks noGrp="1"/>
          </p:cNvSpPr>
          <p:nvPr>
            <p:ph type="sldNum" sz="quarter" idx="12"/>
          </p:nvPr>
        </p:nvSpPr>
        <p:spPr/>
        <p:txBody>
          <a:bodyPr/>
          <a:lstStyle/>
          <a:p>
            <a:fld id="{8C0B8216-9560-476F-8700-44EC557972D9}"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0D9430-7330-4323-800C-FCB333D500EB}" type="datetime1">
              <a:rPr lang="en-US" smtClean="0"/>
              <a:pPr/>
              <a:t>4/18/2016</a:t>
            </a:fld>
            <a:endParaRPr lang="en-US" dirty="0"/>
          </a:p>
        </p:txBody>
      </p:sp>
      <p:sp>
        <p:nvSpPr>
          <p:cNvPr id="5" name="Footer Placeholder 4"/>
          <p:cNvSpPr>
            <a:spLocks noGrp="1"/>
          </p:cNvSpPr>
          <p:nvPr>
            <p:ph type="ftr" sz="quarter" idx="11"/>
          </p:nvPr>
        </p:nvSpPr>
        <p:spPr/>
        <p:txBody>
          <a:bodyPr/>
          <a:lstStyle/>
          <a:p>
            <a:r>
              <a:rPr lang="en-US" dirty="0" smtClean="0"/>
              <a:t>Lawrence M. Lehmann</a:t>
            </a:r>
            <a:endParaRPr lang="en-US" dirty="0"/>
          </a:p>
        </p:txBody>
      </p:sp>
      <p:sp>
        <p:nvSpPr>
          <p:cNvPr id="6" name="Slide Number Placeholder 5"/>
          <p:cNvSpPr>
            <a:spLocks noGrp="1"/>
          </p:cNvSpPr>
          <p:nvPr>
            <p:ph type="sldNum" sz="quarter" idx="12"/>
          </p:nvPr>
        </p:nvSpPr>
        <p:spPr/>
        <p:txBody>
          <a:bodyPr/>
          <a:lstStyle/>
          <a:p>
            <a:fld id="{8C0B8216-9560-476F-8700-44EC557972D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218E4C-36B9-482A-B87C-3F71AC65C11B}" type="datetime1">
              <a:rPr lang="en-US" smtClean="0"/>
              <a:pPr/>
              <a:t>4/18/2016</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r>
              <a:rPr lang="en-US" dirty="0" smtClean="0"/>
              <a:t>Lawrence M. Lehmann</a:t>
            </a:r>
            <a:endParaRPr lang="en-US" dirty="0"/>
          </a:p>
        </p:txBody>
      </p:sp>
      <p:sp>
        <p:nvSpPr>
          <p:cNvPr id="6" name="Slide Number Placeholder 5"/>
          <p:cNvSpPr>
            <a:spLocks noGrp="1"/>
          </p:cNvSpPr>
          <p:nvPr>
            <p:ph type="sldNum" sz="quarter" idx="12"/>
          </p:nvPr>
        </p:nvSpPr>
        <p:spPr/>
        <p:txBody>
          <a:bodyPr/>
          <a:lstStyle/>
          <a:p>
            <a:fld id="{8C0B8216-9560-476F-8700-44EC557972D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DF0F81-3FEE-47BD-8694-49D202DC7D3F}" type="datetime1">
              <a:rPr lang="en-US" smtClean="0"/>
              <a:pPr/>
              <a:t>4/18/2016</a:t>
            </a:fld>
            <a:endParaRPr lang="en-US" dirty="0"/>
          </a:p>
        </p:txBody>
      </p:sp>
      <p:sp>
        <p:nvSpPr>
          <p:cNvPr id="5" name="Footer Placeholder 4"/>
          <p:cNvSpPr>
            <a:spLocks noGrp="1"/>
          </p:cNvSpPr>
          <p:nvPr>
            <p:ph type="ftr" sz="quarter" idx="11"/>
          </p:nvPr>
        </p:nvSpPr>
        <p:spPr/>
        <p:txBody>
          <a:bodyPr/>
          <a:lstStyle/>
          <a:p>
            <a:r>
              <a:rPr lang="en-US" dirty="0" smtClean="0"/>
              <a:t>Lawrence M. Lehmann</a:t>
            </a:r>
            <a:endParaRPr lang="en-US" dirty="0"/>
          </a:p>
        </p:txBody>
      </p:sp>
      <p:sp>
        <p:nvSpPr>
          <p:cNvPr id="6" name="Slide Number Placeholder 5"/>
          <p:cNvSpPr>
            <a:spLocks noGrp="1"/>
          </p:cNvSpPr>
          <p:nvPr>
            <p:ph type="sldNum" sz="quarter" idx="12"/>
          </p:nvPr>
        </p:nvSpPr>
        <p:spPr/>
        <p:txBody>
          <a:bodyPr/>
          <a:lstStyle/>
          <a:p>
            <a:fld id="{8C0B8216-9560-476F-8700-44EC557972D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6E91C46-1495-46EB-A446-A2BF6DA79015}" type="datetime1">
              <a:rPr lang="en-US" smtClean="0"/>
              <a:pPr/>
              <a:t>4/18/2016</a:t>
            </a:fld>
            <a:endParaRPr lang="en-US" dirty="0"/>
          </a:p>
        </p:txBody>
      </p:sp>
      <p:sp>
        <p:nvSpPr>
          <p:cNvPr id="5" name="Footer Placeholder 4"/>
          <p:cNvSpPr>
            <a:spLocks noGrp="1"/>
          </p:cNvSpPr>
          <p:nvPr>
            <p:ph type="ftr" sz="quarter" idx="11"/>
          </p:nvPr>
        </p:nvSpPr>
        <p:spPr/>
        <p:txBody>
          <a:bodyPr/>
          <a:lstStyle/>
          <a:p>
            <a:r>
              <a:rPr lang="en-US" dirty="0" smtClean="0"/>
              <a:t>Lawrence M. Lehmann</a:t>
            </a:r>
            <a:endParaRPr lang="en-US" dirty="0"/>
          </a:p>
        </p:txBody>
      </p:sp>
      <p:sp>
        <p:nvSpPr>
          <p:cNvPr id="6" name="Slide Number Placeholder 5"/>
          <p:cNvSpPr>
            <a:spLocks noGrp="1"/>
          </p:cNvSpPr>
          <p:nvPr>
            <p:ph type="sldNum" sz="quarter" idx="12"/>
          </p:nvPr>
        </p:nvSpPr>
        <p:spPr/>
        <p:txBody>
          <a:bodyPr/>
          <a:lstStyle/>
          <a:p>
            <a:fld id="{8C0B8216-9560-476F-8700-44EC557972D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BB0D5B-D222-42F0-A1B2-35C8189343CF}" type="datetime1">
              <a:rPr lang="en-US" smtClean="0"/>
              <a:pPr/>
              <a:t>4/18/2016</a:t>
            </a:fld>
            <a:endParaRPr lang="en-US" dirty="0"/>
          </a:p>
        </p:txBody>
      </p:sp>
      <p:sp>
        <p:nvSpPr>
          <p:cNvPr id="6" name="Footer Placeholder 5"/>
          <p:cNvSpPr>
            <a:spLocks noGrp="1"/>
          </p:cNvSpPr>
          <p:nvPr>
            <p:ph type="ftr" sz="quarter" idx="11"/>
          </p:nvPr>
        </p:nvSpPr>
        <p:spPr/>
        <p:txBody>
          <a:bodyPr/>
          <a:lstStyle/>
          <a:p>
            <a:r>
              <a:rPr lang="en-US" dirty="0" smtClean="0"/>
              <a:t>Lawrence M. Lehmann</a:t>
            </a:r>
            <a:endParaRPr lang="en-US" dirty="0"/>
          </a:p>
        </p:txBody>
      </p:sp>
      <p:sp>
        <p:nvSpPr>
          <p:cNvPr id="7" name="Slide Number Placeholder 6"/>
          <p:cNvSpPr>
            <a:spLocks noGrp="1"/>
          </p:cNvSpPr>
          <p:nvPr>
            <p:ph type="sldNum" sz="quarter" idx="12"/>
          </p:nvPr>
        </p:nvSpPr>
        <p:spPr/>
        <p:txBody>
          <a:bodyPr/>
          <a:lstStyle/>
          <a:p>
            <a:fld id="{8C0B8216-9560-476F-8700-44EC557972D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A4D774A-C0D4-405F-A3DD-450684810B7C}" type="datetime1">
              <a:rPr lang="en-US" smtClean="0"/>
              <a:pPr/>
              <a:t>4/18/2016</a:t>
            </a:fld>
            <a:endParaRPr lang="en-US" dirty="0"/>
          </a:p>
        </p:txBody>
      </p:sp>
      <p:sp>
        <p:nvSpPr>
          <p:cNvPr id="8" name="Footer Placeholder 7"/>
          <p:cNvSpPr>
            <a:spLocks noGrp="1"/>
          </p:cNvSpPr>
          <p:nvPr>
            <p:ph type="ftr" sz="quarter" idx="11"/>
          </p:nvPr>
        </p:nvSpPr>
        <p:spPr/>
        <p:txBody>
          <a:bodyPr/>
          <a:lstStyle/>
          <a:p>
            <a:r>
              <a:rPr lang="en-US" dirty="0" smtClean="0"/>
              <a:t>Lawrence M. Lehmann</a:t>
            </a:r>
            <a:endParaRPr lang="en-US" dirty="0"/>
          </a:p>
        </p:txBody>
      </p:sp>
      <p:sp>
        <p:nvSpPr>
          <p:cNvPr id="9" name="Slide Number Placeholder 8"/>
          <p:cNvSpPr>
            <a:spLocks noGrp="1"/>
          </p:cNvSpPr>
          <p:nvPr>
            <p:ph type="sldNum" sz="quarter" idx="12"/>
          </p:nvPr>
        </p:nvSpPr>
        <p:spPr/>
        <p:txBody>
          <a:bodyPr/>
          <a:lstStyle/>
          <a:p>
            <a:fld id="{8C0B8216-9560-476F-8700-44EC557972D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6C3BF1-A01E-4729-8CC3-A3ED3600CEED}" type="datetime1">
              <a:rPr lang="en-US" smtClean="0"/>
              <a:pPr/>
              <a:t>4/18/2016</a:t>
            </a:fld>
            <a:endParaRPr lang="en-US" dirty="0"/>
          </a:p>
        </p:txBody>
      </p:sp>
      <p:sp>
        <p:nvSpPr>
          <p:cNvPr id="4" name="Footer Placeholder 3"/>
          <p:cNvSpPr>
            <a:spLocks noGrp="1"/>
          </p:cNvSpPr>
          <p:nvPr>
            <p:ph type="ftr" sz="quarter" idx="11"/>
          </p:nvPr>
        </p:nvSpPr>
        <p:spPr/>
        <p:txBody>
          <a:bodyPr/>
          <a:lstStyle/>
          <a:p>
            <a:r>
              <a:rPr lang="en-US" dirty="0" smtClean="0"/>
              <a:t>Lawrence M. Lehmann</a:t>
            </a:r>
            <a:endParaRPr lang="en-US" dirty="0"/>
          </a:p>
        </p:txBody>
      </p:sp>
      <p:sp>
        <p:nvSpPr>
          <p:cNvPr id="5" name="Slide Number Placeholder 4"/>
          <p:cNvSpPr>
            <a:spLocks noGrp="1"/>
          </p:cNvSpPr>
          <p:nvPr>
            <p:ph type="sldNum" sz="quarter" idx="12"/>
          </p:nvPr>
        </p:nvSpPr>
        <p:spPr/>
        <p:txBody>
          <a:bodyPr/>
          <a:lstStyle/>
          <a:p>
            <a:fld id="{8C0B8216-9560-476F-8700-44EC557972D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E1B517-C41F-4EEF-AF58-D57A5DB5CE3D}" type="datetime1">
              <a:rPr lang="en-US" smtClean="0"/>
              <a:pPr/>
              <a:t>4/18/2016</a:t>
            </a:fld>
            <a:endParaRPr lang="en-US" dirty="0"/>
          </a:p>
        </p:txBody>
      </p:sp>
      <p:sp>
        <p:nvSpPr>
          <p:cNvPr id="3" name="Footer Placeholder 2"/>
          <p:cNvSpPr>
            <a:spLocks noGrp="1"/>
          </p:cNvSpPr>
          <p:nvPr>
            <p:ph type="ftr" sz="quarter" idx="11"/>
          </p:nvPr>
        </p:nvSpPr>
        <p:spPr/>
        <p:txBody>
          <a:bodyPr/>
          <a:lstStyle/>
          <a:p>
            <a:r>
              <a:rPr lang="en-US" dirty="0" smtClean="0"/>
              <a:t>Lawrence M. Lehmann</a:t>
            </a:r>
            <a:endParaRPr lang="en-US" dirty="0"/>
          </a:p>
        </p:txBody>
      </p:sp>
      <p:sp>
        <p:nvSpPr>
          <p:cNvPr id="4" name="Slide Number Placeholder 3"/>
          <p:cNvSpPr>
            <a:spLocks noGrp="1"/>
          </p:cNvSpPr>
          <p:nvPr>
            <p:ph type="sldNum" sz="quarter" idx="12"/>
          </p:nvPr>
        </p:nvSpPr>
        <p:spPr/>
        <p:txBody>
          <a:bodyPr/>
          <a:lstStyle/>
          <a:p>
            <a:fld id="{8C0B8216-9560-476F-8700-44EC557972D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AD5C72B-FAB9-4E98-95FC-0CCAD9361388}" type="datetime1">
              <a:rPr lang="en-US" smtClean="0"/>
              <a:pPr/>
              <a:t>4/18/2016</a:t>
            </a:fld>
            <a:endParaRPr lang="en-US" dirty="0"/>
          </a:p>
        </p:txBody>
      </p:sp>
      <p:sp>
        <p:nvSpPr>
          <p:cNvPr id="6" name="Footer Placeholder 5"/>
          <p:cNvSpPr>
            <a:spLocks noGrp="1"/>
          </p:cNvSpPr>
          <p:nvPr>
            <p:ph type="ftr" sz="quarter" idx="11"/>
          </p:nvPr>
        </p:nvSpPr>
        <p:spPr/>
        <p:txBody>
          <a:bodyPr/>
          <a:lstStyle/>
          <a:p>
            <a:r>
              <a:rPr lang="en-US" dirty="0" smtClean="0"/>
              <a:t>Lawrence M. Lehmann</a:t>
            </a:r>
            <a:endParaRPr lang="en-US" dirty="0"/>
          </a:p>
        </p:txBody>
      </p:sp>
      <p:sp>
        <p:nvSpPr>
          <p:cNvPr id="7" name="Slide Number Placeholder 6"/>
          <p:cNvSpPr>
            <a:spLocks noGrp="1"/>
          </p:cNvSpPr>
          <p:nvPr>
            <p:ph type="sldNum" sz="quarter" idx="12"/>
          </p:nvPr>
        </p:nvSpPr>
        <p:spPr/>
        <p:txBody>
          <a:bodyPr/>
          <a:lstStyle/>
          <a:p>
            <a:fld id="{8C0B8216-9560-476F-8700-44EC557972D9}"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7E3CFFE-FBF8-4EDE-92CE-122D8B2CD121}" type="datetime1">
              <a:rPr lang="en-US" smtClean="0"/>
              <a:pPr/>
              <a:t>4/18/2016</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dirty="0" smtClean="0"/>
              <a:t>Lawrence M. Lehmann</a:t>
            </a:r>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8C0B8216-9560-476F-8700-44EC557972D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20FE733-888B-4C34-95F1-21DB874C3662}" type="datetime1">
              <a:rPr lang="en-US" smtClean="0"/>
              <a:pPr/>
              <a:t>4/18/2016</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en-US" dirty="0" smtClean="0"/>
              <a:t>Lawrence M. Lehmann</a:t>
            </a:r>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C0B8216-9560-476F-8700-44EC557972D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Review of Several Charitable Planning Techniques</a:t>
            </a:r>
            <a:br>
              <a:rPr lang="en-US" dirty="0" smtClean="0"/>
            </a:br>
            <a:endParaRPr lang="en-US" dirty="0"/>
          </a:p>
        </p:txBody>
      </p:sp>
      <p:sp>
        <p:nvSpPr>
          <p:cNvPr id="3" name="Subtitle 2"/>
          <p:cNvSpPr>
            <a:spLocks noGrp="1"/>
          </p:cNvSpPr>
          <p:nvPr>
            <p:ph type="subTitle" idx="1"/>
          </p:nvPr>
        </p:nvSpPr>
        <p:spPr/>
        <p:txBody>
          <a:bodyPr/>
          <a:lstStyle/>
          <a:p>
            <a:r>
              <a:rPr lang="en-US" dirty="0" smtClean="0"/>
              <a:t>Using Your Assets to Promote your Values</a:t>
            </a:r>
          </a:p>
        </p:txBody>
      </p:sp>
      <p:sp>
        <p:nvSpPr>
          <p:cNvPr id="5" name="Footer Placeholder 4"/>
          <p:cNvSpPr>
            <a:spLocks noGrp="1"/>
          </p:cNvSpPr>
          <p:nvPr>
            <p:ph type="ftr" sz="quarter" idx="11"/>
          </p:nvPr>
        </p:nvSpPr>
        <p:spPr>
          <a:xfrm>
            <a:off x="2640596" y="6324600"/>
            <a:ext cx="5507719" cy="426719"/>
          </a:xfrm>
        </p:spPr>
        <p:txBody>
          <a:bodyPr/>
          <a:lstStyle/>
          <a:p>
            <a:r>
              <a:rPr lang="en-US" dirty="0" smtClean="0"/>
              <a:t>Lawrence M. Lehmann, JD, AEP®, CAP®</a:t>
            </a:r>
          </a:p>
          <a:p>
            <a:r>
              <a:rPr lang="en-US" dirty="0" smtClean="0"/>
              <a:t>Lehmann Norman &amp; Marcus LC</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Charitable Gift Annuities</a:t>
            </a:r>
            <a:endParaRPr lang="en-US" dirty="0"/>
          </a:p>
        </p:txBody>
      </p:sp>
      <p:sp>
        <p:nvSpPr>
          <p:cNvPr id="3" name="Content Placeholder 2"/>
          <p:cNvSpPr>
            <a:spLocks noGrp="1"/>
          </p:cNvSpPr>
          <p:nvPr>
            <p:ph idx="1"/>
          </p:nvPr>
        </p:nvSpPr>
        <p:spPr/>
        <p:txBody>
          <a:bodyPr/>
          <a:lstStyle/>
          <a:p>
            <a:r>
              <a:rPr lang="en-US" dirty="0" smtClean="0"/>
              <a:t>The purchase of an annuity by a charitable donor from a charitable organization for a sum in excess of the value of the purchased annuity results in a contribution deduction for the value of the excess amount. </a:t>
            </a:r>
            <a:endParaRPr lang="en-US" dirty="0"/>
          </a:p>
        </p:txBody>
      </p:sp>
      <p:sp>
        <p:nvSpPr>
          <p:cNvPr id="4" name="Footer Placeholder 3"/>
          <p:cNvSpPr>
            <a:spLocks noGrp="1"/>
          </p:cNvSpPr>
          <p:nvPr>
            <p:ph type="ftr" sz="quarter" idx="11"/>
          </p:nvPr>
        </p:nvSpPr>
        <p:spPr/>
        <p:txBody>
          <a:bodyPr/>
          <a:lstStyle/>
          <a:p>
            <a:r>
              <a:rPr lang="en-US" dirty="0" smtClean="0"/>
              <a:t>Lawrence M. Lehmann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Charitable Gift Annuities</a:t>
            </a:r>
            <a:endParaRPr lang="en-US" dirty="0"/>
          </a:p>
        </p:txBody>
      </p:sp>
      <p:sp>
        <p:nvSpPr>
          <p:cNvPr id="3" name="Content Placeholder 2"/>
          <p:cNvSpPr>
            <a:spLocks noGrp="1"/>
          </p:cNvSpPr>
          <p:nvPr>
            <p:ph idx="1"/>
          </p:nvPr>
        </p:nvSpPr>
        <p:spPr/>
        <p:txBody>
          <a:bodyPr/>
          <a:lstStyle/>
          <a:p>
            <a:pPr marL="438912" lvl="3" indent="-320040">
              <a:spcBef>
                <a:spcPts val="0"/>
              </a:spcBef>
              <a:buClr>
                <a:schemeClr val="accent1"/>
              </a:buClr>
              <a:buSzPct val="80000"/>
              <a:buFont typeface="Wingdings 2"/>
              <a:buChar char=""/>
            </a:pPr>
            <a:r>
              <a:rPr lang="en-US" dirty="0" smtClean="0"/>
              <a:t>A donor irrevocably transfers money or property to a qualified organization in return for its promise to pay the donor, another or both, fixed and guaranteed payments for life.  In essence, the transfer is part charitable gift and part purchase of an annuity.</a:t>
            </a:r>
          </a:p>
          <a:p>
            <a:pPr marL="438912" lvl="3" indent="-320040">
              <a:spcBef>
                <a:spcPts val="0"/>
              </a:spcBef>
              <a:buClr>
                <a:schemeClr val="accent1"/>
              </a:buClr>
              <a:buSzPct val="80000"/>
              <a:buNone/>
            </a:pPr>
            <a:endParaRPr lang="en-US" dirty="0" smtClean="0"/>
          </a:p>
          <a:p>
            <a:pPr marL="438912" lvl="3" indent="-320040">
              <a:spcBef>
                <a:spcPts val="0"/>
              </a:spcBef>
              <a:buClr>
                <a:schemeClr val="accent1"/>
              </a:buClr>
              <a:buSzPct val="80000"/>
              <a:buFont typeface="Wingdings 2"/>
              <a:buChar char=""/>
            </a:pPr>
            <a:r>
              <a:rPr lang="en-US" dirty="0" smtClean="0"/>
              <a:t>Periodic Payment.  Payments may be paid monthly, quarterly, semi-annually or annually.  Payments must be fixed from the beginning.  The older the annuitant at the annuity starting date, the larger the annual payments.  If there is more than one annuitant, the payments are less than if there is one annuitant.  A portion of each annuity payment is excludable from gross income for the period of the annuitant's life expectancy.  </a:t>
            </a:r>
          </a:p>
          <a:p>
            <a:endParaRPr lang="en-US" dirty="0"/>
          </a:p>
        </p:txBody>
      </p:sp>
      <p:sp>
        <p:nvSpPr>
          <p:cNvPr id="4" name="Footer Placeholder 3"/>
          <p:cNvSpPr>
            <a:spLocks noGrp="1"/>
          </p:cNvSpPr>
          <p:nvPr>
            <p:ph type="ftr" sz="quarter" idx="11"/>
          </p:nvPr>
        </p:nvSpPr>
        <p:spPr/>
        <p:txBody>
          <a:bodyPr/>
          <a:lstStyle/>
          <a:p>
            <a:r>
              <a:rPr lang="en-US" dirty="0" smtClean="0"/>
              <a:t>Lawrence M. Lehmann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Charitable Gift Annuities</a:t>
            </a:r>
            <a:endParaRPr lang="en-US" dirty="0"/>
          </a:p>
        </p:txBody>
      </p:sp>
      <p:sp>
        <p:nvSpPr>
          <p:cNvPr id="3" name="Content Placeholder 2"/>
          <p:cNvSpPr>
            <a:spLocks noGrp="1"/>
          </p:cNvSpPr>
          <p:nvPr>
            <p:ph idx="1"/>
          </p:nvPr>
        </p:nvSpPr>
        <p:spPr/>
        <p:txBody>
          <a:bodyPr/>
          <a:lstStyle/>
          <a:p>
            <a:r>
              <a:rPr lang="en-US" dirty="0" smtClean="0"/>
              <a:t>Calculation of Charitable Deduction.  The charitable contribution for a gift annuity is the difference between the amount of the initial contribution and the value of the annuity.  The tables used to value the income interest in a charitable remainder annuity trust are also used to calculate the actuarial value of charitable gift annuities. </a:t>
            </a:r>
            <a:endParaRPr lang="en-US" dirty="0"/>
          </a:p>
        </p:txBody>
      </p:sp>
      <p:sp>
        <p:nvSpPr>
          <p:cNvPr id="4" name="Footer Placeholder 3"/>
          <p:cNvSpPr>
            <a:spLocks noGrp="1"/>
          </p:cNvSpPr>
          <p:nvPr>
            <p:ph type="ftr" sz="quarter" idx="11"/>
          </p:nvPr>
        </p:nvSpPr>
        <p:spPr/>
        <p:txBody>
          <a:bodyPr/>
          <a:lstStyle/>
          <a:p>
            <a:r>
              <a:rPr lang="en-US" dirty="0" smtClean="0"/>
              <a:t>Lawrence M. Lehmann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Charitable Gift Annuities</a:t>
            </a:r>
            <a:endParaRPr lang="en-US" dirty="0"/>
          </a:p>
        </p:txBody>
      </p:sp>
      <p:sp>
        <p:nvSpPr>
          <p:cNvPr id="3" name="Content Placeholder 2"/>
          <p:cNvSpPr>
            <a:spLocks noGrp="1"/>
          </p:cNvSpPr>
          <p:nvPr>
            <p:ph idx="1"/>
          </p:nvPr>
        </p:nvSpPr>
        <p:spPr/>
        <p:txBody>
          <a:bodyPr>
            <a:normAutofit fontScale="92500"/>
          </a:bodyPr>
          <a:lstStyle/>
          <a:p>
            <a:r>
              <a:rPr lang="en-US" dirty="0" smtClean="0"/>
              <a:t>State Regulation</a:t>
            </a:r>
          </a:p>
          <a:p>
            <a:r>
              <a:rPr lang="en-US" dirty="0" smtClean="0"/>
              <a:t>Gift Annuity payments are backed by all of the charity’s assets</a:t>
            </a:r>
          </a:p>
          <a:p>
            <a:r>
              <a:rPr lang="en-US" dirty="0" smtClean="0"/>
              <a:t>Taxation of Payments.</a:t>
            </a:r>
          </a:p>
          <a:p>
            <a:pPr lvl="1"/>
            <a:r>
              <a:rPr lang="en-US" dirty="0" smtClean="0"/>
              <a:t>A percentage of each payment is excludable for a period of the annuitant’s life expectancy.</a:t>
            </a:r>
          </a:p>
          <a:p>
            <a:pPr lvl="1"/>
            <a:r>
              <a:rPr lang="en-US" dirty="0" smtClean="0"/>
              <a:t>Percentage determined when annuity is created and remains constant.</a:t>
            </a:r>
          </a:p>
          <a:p>
            <a:pPr lvl="1"/>
            <a:r>
              <a:rPr lang="en-US" dirty="0" smtClean="0"/>
              <a:t>Exclusion Ratio:  Actuarial Value of Annuity/Expected Return (annual annuity multiplied by life expectancy)</a:t>
            </a:r>
            <a:endParaRPr lang="en-US" dirty="0"/>
          </a:p>
        </p:txBody>
      </p:sp>
      <p:sp>
        <p:nvSpPr>
          <p:cNvPr id="4" name="Footer Placeholder 3"/>
          <p:cNvSpPr>
            <a:spLocks noGrp="1"/>
          </p:cNvSpPr>
          <p:nvPr>
            <p:ph type="ftr" sz="quarter" idx="11"/>
          </p:nvPr>
        </p:nvSpPr>
        <p:spPr/>
        <p:txBody>
          <a:bodyPr/>
          <a:lstStyle/>
          <a:p>
            <a:r>
              <a:rPr lang="en-US" dirty="0" smtClean="0"/>
              <a:t>Lawrence M. Lehmann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Charitable Gift Annuities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Bargain Sale.  Appreciated property transferred in exchange for a gift annuity is deemed to be a bargain sale.  The gain is computed by allocating the cost basis of the transferred property between the gift portion and the actuarial value of the annuity.  The gain is the difference between the value of the annuity and cost basis allocated to the value of the annuity.  The gain is generally reported ratably over the life expectancy of the donor. </a:t>
            </a:r>
            <a:endParaRPr lang="en-US" dirty="0"/>
          </a:p>
        </p:txBody>
      </p:sp>
      <p:sp>
        <p:nvSpPr>
          <p:cNvPr id="4" name="Footer Placeholder 3"/>
          <p:cNvSpPr>
            <a:spLocks noGrp="1"/>
          </p:cNvSpPr>
          <p:nvPr>
            <p:ph type="ftr" sz="quarter" idx="11"/>
          </p:nvPr>
        </p:nvSpPr>
        <p:spPr/>
        <p:txBody>
          <a:bodyPr/>
          <a:lstStyle/>
          <a:p>
            <a:r>
              <a:rPr lang="en-US" dirty="0" smtClean="0"/>
              <a:t>Lawrence M. Lehmann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Gifts of Undivided Interests</a:t>
            </a:r>
            <a:endParaRPr lang="en-US" dirty="0"/>
          </a:p>
        </p:txBody>
      </p:sp>
      <p:sp>
        <p:nvSpPr>
          <p:cNvPr id="3" name="Content Placeholder 2"/>
          <p:cNvSpPr>
            <a:spLocks noGrp="1"/>
          </p:cNvSpPr>
          <p:nvPr>
            <p:ph idx="1"/>
          </p:nvPr>
        </p:nvSpPr>
        <p:spPr/>
        <p:txBody>
          <a:bodyPr/>
          <a:lstStyle/>
          <a:p>
            <a:r>
              <a:rPr lang="en-US" dirty="0" smtClean="0"/>
              <a:t>Real Estate or Intangible Personal Property</a:t>
            </a:r>
          </a:p>
          <a:p>
            <a:pPr lvl="1"/>
            <a:r>
              <a:rPr lang="en-US" dirty="0" smtClean="0"/>
              <a:t>A deduction is permitted if the donated interest represents a fraction of the donor’s entire interest in the property.</a:t>
            </a:r>
          </a:p>
          <a:p>
            <a:pPr lvl="2"/>
            <a:r>
              <a:rPr lang="en-US" dirty="0" smtClean="0"/>
              <a:t>FMV – Qualified Appraisal – Discounts for Fractional Interest, etc.</a:t>
            </a:r>
          </a:p>
        </p:txBody>
      </p:sp>
      <p:sp>
        <p:nvSpPr>
          <p:cNvPr id="4" name="Footer Placeholder 3"/>
          <p:cNvSpPr>
            <a:spLocks noGrp="1"/>
          </p:cNvSpPr>
          <p:nvPr>
            <p:ph type="ftr" sz="quarter" idx="11"/>
          </p:nvPr>
        </p:nvSpPr>
        <p:spPr/>
        <p:txBody>
          <a:bodyPr/>
          <a:lstStyle/>
          <a:p>
            <a:r>
              <a:rPr lang="en-US" dirty="0" smtClean="0"/>
              <a:t>Lawrence M. Lehmann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Conservation Easements</a:t>
            </a:r>
            <a:endParaRPr lang="en-US" dirty="0"/>
          </a:p>
        </p:txBody>
      </p:sp>
      <p:sp>
        <p:nvSpPr>
          <p:cNvPr id="3" name="Content Placeholder 2"/>
          <p:cNvSpPr>
            <a:spLocks noGrp="1"/>
          </p:cNvSpPr>
          <p:nvPr>
            <p:ph idx="1"/>
          </p:nvPr>
        </p:nvSpPr>
        <p:spPr/>
        <p:txBody>
          <a:bodyPr>
            <a:normAutofit lnSpcReduction="10000"/>
          </a:bodyPr>
          <a:lstStyle/>
          <a:p>
            <a:r>
              <a:rPr lang="en-US" dirty="0" smtClean="0"/>
              <a:t>A donor may deduct the reduction in the value of real property by an irrevocable and permanent conservation or historic easement given to charity.  A contribution to a charitable organization of a perpetual easement with respect to real property is not subject to gift or estate taxes whether or not the interest meets the conservation purpose requirements for the purposes of the income tax deduction.</a:t>
            </a:r>
            <a:endParaRPr lang="en-US" dirty="0"/>
          </a:p>
        </p:txBody>
      </p:sp>
      <p:sp>
        <p:nvSpPr>
          <p:cNvPr id="4" name="Footer Placeholder 3"/>
          <p:cNvSpPr>
            <a:spLocks noGrp="1"/>
          </p:cNvSpPr>
          <p:nvPr>
            <p:ph type="ftr" sz="quarter" idx="11"/>
          </p:nvPr>
        </p:nvSpPr>
        <p:spPr/>
        <p:txBody>
          <a:bodyPr/>
          <a:lstStyle/>
          <a:p>
            <a:r>
              <a:rPr lang="en-US" dirty="0" smtClean="0"/>
              <a:t>Lawrence M. Lehmann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Charitable Remainder Trusts</a:t>
            </a:r>
            <a:endParaRPr lang="en-US" dirty="0"/>
          </a:p>
        </p:txBody>
      </p:sp>
      <p:sp>
        <p:nvSpPr>
          <p:cNvPr id="3" name="Content Placeholder 2"/>
          <p:cNvSpPr>
            <a:spLocks noGrp="1"/>
          </p:cNvSpPr>
          <p:nvPr>
            <p:ph idx="1"/>
          </p:nvPr>
        </p:nvSpPr>
        <p:spPr/>
        <p:txBody>
          <a:bodyPr/>
          <a:lstStyle/>
          <a:p>
            <a:r>
              <a:rPr lang="en-US" dirty="0" smtClean="0"/>
              <a:t>An irrevocable trust created inter vivos or upon death in which a non-charitable beneficiary or beneficiaries receives an interest for life or lives or over a period of not more than twenty years and a charity receives the remainder. Donor may reserve right to change charity.  Not subject to income tax but subject to UBTI.</a:t>
            </a:r>
            <a:endParaRPr lang="en-US" dirty="0"/>
          </a:p>
        </p:txBody>
      </p:sp>
      <p:sp>
        <p:nvSpPr>
          <p:cNvPr id="4" name="Footer Placeholder 3"/>
          <p:cNvSpPr>
            <a:spLocks noGrp="1"/>
          </p:cNvSpPr>
          <p:nvPr>
            <p:ph type="ftr" sz="quarter" idx="11"/>
          </p:nvPr>
        </p:nvSpPr>
        <p:spPr/>
        <p:txBody>
          <a:bodyPr/>
          <a:lstStyle/>
          <a:p>
            <a:r>
              <a:rPr lang="en-US" dirty="0" smtClean="0"/>
              <a:t>Lawrence M. Lehmann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Charitable Remainder Trusts</a:t>
            </a:r>
            <a:endParaRPr lang="en-US" dirty="0"/>
          </a:p>
        </p:txBody>
      </p:sp>
      <p:sp>
        <p:nvSpPr>
          <p:cNvPr id="3" name="Content Placeholder 2"/>
          <p:cNvSpPr>
            <a:spLocks noGrp="1"/>
          </p:cNvSpPr>
          <p:nvPr>
            <p:ph idx="1"/>
          </p:nvPr>
        </p:nvSpPr>
        <p:spPr/>
        <p:txBody>
          <a:bodyPr/>
          <a:lstStyle/>
          <a:p>
            <a:pPr lvl="3"/>
            <a:r>
              <a:rPr lang="en-US" dirty="0" smtClean="0"/>
              <a:t>Donor who makes outright lifetime charitable gift gets double benefit — an income tax charitable deduction plus, for all practical purposes, an estate tax charitable deduction because gifted property is removed from the gross estate prior to death.</a:t>
            </a:r>
          </a:p>
          <a:p>
            <a:pPr lvl="3"/>
            <a:r>
              <a:rPr lang="en-US" dirty="0" smtClean="0"/>
              <a:t>Many charitably inclined individuals must forgo an income tax charitable deduction and just receive an estate tax charitable deduction for a testamentary charitable gift because they cannot afford to give away property during lifetime. </a:t>
            </a:r>
          </a:p>
          <a:p>
            <a:pPr lvl="3"/>
            <a:r>
              <a:rPr lang="en-US" dirty="0" smtClean="0"/>
              <a:t>Donor can create an inter vivos trust, retain life income for anyone donor chooses, get an income tax charitable deduction for the remainder interest, and have the same estate tax savings as for a charitable gift by will.</a:t>
            </a:r>
          </a:p>
          <a:p>
            <a:pPr lvl="3"/>
            <a:endParaRPr lang="en-US" dirty="0"/>
          </a:p>
        </p:txBody>
      </p:sp>
      <p:sp>
        <p:nvSpPr>
          <p:cNvPr id="4" name="Footer Placeholder 3"/>
          <p:cNvSpPr>
            <a:spLocks noGrp="1"/>
          </p:cNvSpPr>
          <p:nvPr>
            <p:ph type="ftr" sz="quarter" idx="11"/>
          </p:nvPr>
        </p:nvSpPr>
        <p:spPr/>
        <p:txBody>
          <a:bodyPr/>
          <a:lstStyle/>
          <a:p>
            <a:r>
              <a:rPr lang="en-US" dirty="0" smtClean="0"/>
              <a:t>Lawrence M. Lehmann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Charitable Remainder Trusts</a:t>
            </a:r>
            <a:endParaRPr lang="en-US" dirty="0"/>
          </a:p>
        </p:txBody>
      </p:sp>
      <p:sp>
        <p:nvSpPr>
          <p:cNvPr id="3" name="Content Placeholder 2"/>
          <p:cNvSpPr>
            <a:spLocks noGrp="1"/>
          </p:cNvSpPr>
          <p:nvPr>
            <p:ph idx="1"/>
          </p:nvPr>
        </p:nvSpPr>
        <p:spPr/>
        <p:txBody>
          <a:bodyPr/>
          <a:lstStyle/>
          <a:p>
            <a:r>
              <a:rPr lang="en-US" dirty="0" smtClean="0"/>
              <a:t>Annuity Trust:  Fixed dollar amount to income beneficiary.  May not accept additional contributions.</a:t>
            </a:r>
          </a:p>
          <a:p>
            <a:r>
              <a:rPr lang="en-US" dirty="0" smtClean="0"/>
              <a:t>Unitrust:  Pays fixed percentage of FMV of Trust Assets revalued annually.</a:t>
            </a:r>
          </a:p>
          <a:p>
            <a:pPr lvl="1"/>
            <a:r>
              <a:rPr lang="en-US" dirty="0" smtClean="0"/>
              <a:t>Standard</a:t>
            </a:r>
          </a:p>
          <a:p>
            <a:pPr lvl="1"/>
            <a:r>
              <a:rPr lang="en-US" dirty="0" smtClean="0"/>
              <a:t>Net Income -  NICRUT</a:t>
            </a:r>
          </a:p>
          <a:p>
            <a:pPr lvl="1"/>
            <a:r>
              <a:rPr lang="en-US" dirty="0" smtClean="0"/>
              <a:t>Net Income with Make-Up – NIMCRUT</a:t>
            </a:r>
          </a:p>
          <a:p>
            <a:pPr lvl="1"/>
            <a:r>
              <a:rPr lang="en-US" dirty="0" smtClean="0"/>
              <a:t>FlipCrut- Begins as NICRUT or NIMCRUT </a:t>
            </a:r>
            <a:endParaRPr lang="en-US" dirty="0"/>
          </a:p>
        </p:txBody>
      </p:sp>
      <p:sp>
        <p:nvSpPr>
          <p:cNvPr id="4" name="Footer Placeholder 3"/>
          <p:cNvSpPr>
            <a:spLocks noGrp="1"/>
          </p:cNvSpPr>
          <p:nvPr>
            <p:ph type="ftr" sz="quarter" idx="11"/>
          </p:nvPr>
        </p:nvSpPr>
        <p:spPr/>
        <p:txBody>
          <a:bodyPr/>
          <a:lstStyle/>
          <a:p>
            <a:r>
              <a:rPr lang="en-US" dirty="0" smtClean="0"/>
              <a:t>Lawrence M. Lehmann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Incentives for Charitable Giving</a:t>
            </a:r>
            <a:endParaRPr lang="en-US" dirty="0"/>
          </a:p>
        </p:txBody>
      </p:sp>
      <p:sp>
        <p:nvSpPr>
          <p:cNvPr id="3" name="Content Placeholder 2"/>
          <p:cNvSpPr>
            <a:spLocks noGrp="1"/>
          </p:cNvSpPr>
          <p:nvPr>
            <p:ph idx="1"/>
          </p:nvPr>
        </p:nvSpPr>
        <p:spPr/>
        <p:txBody>
          <a:bodyPr>
            <a:normAutofit/>
          </a:bodyPr>
          <a:lstStyle/>
          <a:p>
            <a:pPr marL="438912" lvl="1" indent="-320040">
              <a:spcBef>
                <a:spcPts val="0"/>
              </a:spcBef>
              <a:buClr>
                <a:schemeClr val="accent1"/>
              </a:buClr>
              <a:buSzPct val="80000"/>
              <a:buFont typeface="Wingdings 2"/>
              <a:buChar char=""/>
            </a:pPr>
            <a:r>
              <a:rPr lang="en-US" dirty="0" smtClean="0"/>
              <a:t>Charitable Motivation.  The primary reason for charitable giving comes from the human heart. Unless the spark of philanthropy is there, no amount of tax driven estate planning advice will convince a client to part with significant assets. It is the estate planner’s responsibility to determine the client's personal family financial philosophy and facilitate its implementation.  </a:t>
            </a:r>
          </a:p>
          <a:p>
            <a:endParaRPr lang="en-US" dirty="0"/>
          </a:p>
        </p:txBody>
      </p:sp>
      <p:sp>
        <p:nvSpPr>
          <p:cNvPr id="4" name="Footer Placeholder 3"/>
          <p:cNvSpPr>
            <a:spLocks noGrp="1"/>
          </p:cNvSpPr>
          <p:nvPr>
            <p:ph type="ftr" sz="quarter" idx="11"/>
          </p:nvPr>
        </p:nvSpPr>
        <p:spPr/>
        <p:txBody>
          <a:bodyPr/>
          <a:lstStyle/>
          <a:p>
            <a:r>
              <a:rPr lang="en-US" dirty="0" smtClean="0"/>
              <a:t>Lawrence M. Lehmann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Charitable Remainder Trusts</a:t>
            </a:r>
            <a:endParaRPr lang="en-US" dirty="0"/>
          </a:p>
        </p:txBody>
      </p:sp>
      <p:sp>
        <p:nvSpPr>
          <p:cNvPr id="3" name="Content Placeholder 2"/>
          <p:cNvSpPr>
            <a:spLocks noGrp="1"/>
          </p:cNvSpPr>
          <p:nvPr>
            <p:ph idx="1"/>
          </p:nvPr>
        </p:nvSpPr>
        <p:spPr/>
        <p:txBody>
          <a:bodyPr>
            <a:normAutofit fontScale="92500" lnSpcReduction="20000"/>
          </a:bodyPr>
          <a:lstStyle/>
          <a:p>
            <a:pPr lvl="3"/>
            <a:r>
              <a:rPr lang="en-US" dirty="0" smtClean="0"/>
              <a:t>Donor can avoid capital gains tax on changing investments in order to get a higher yield needed for retirement income.</a:t>
            </a:r>
          </a:p>
          <a:p>
            <a:pPr lvl="3"/>
            <a:r>
              <a:rPr lang="en-US" dirty="0" smtClean="0"/>
              <a:t>	Opportunity to have income taxed more favorably to the beneficiary than presently taxed on income earned by assets.</a:t>
            </a:r>
          </a:p>
          <a:p>
            <a:pPr lvl="3"/>
            <a:r>
              <a:rPr lang="en-US" dirty="0" smtClean="0"/>
              <a:t>	By adding savings of income taxes to estate tax savings, and avoidance of capital gains tax on changing appreciating investments, substantial charitable gifts can often be made at a much lower cost than initially imagined.</a:t>
            </a:r>
          </a:p>
          <a:p>
            <a:pPr lvl="3"/>
            <a:r>
              <a:rPr lang="en-US" dirty="0" smtClean="0"/>
              <a:t>	Probate costs are reduced.</a:t>
            </a:r>
          </a:p>
          <a:p>
            <a:pPr lvl="3"/>
            <a:r>
              <a:rPr lang="en-US" dirty="0" smtClean="0"/>
              <a:t>	Professional money management.</a:t>
            </a:r>
          </a:p>
          <a:p>
            <a:pPr lvl="3"/>
            <a:r>
              <a:rPr lang="en-US" dirty="0" smtClean="0"/>
              <a:t>	Intangible benefit of making a substantial charitable gift while alive.</a:t>
            </a:r>
          </a:p>
          <a:p>
            <a:pPr lvl="3"/>
            <a:r>
              <a:rPr lang="en-US" dirty="0" smtClean="0"/>
              <a:t>	A testamentary charitable remainder trust can reduce or eliminate estate taxes and provide life income and money management for a survivor.  Investments in the trust can be managed freely without capital gains taxes to trust.</a:t>
            </a:r>
          </a:p>
          <a:p>
            <a:endParaRPr lang="en-US" dirty="0"/>
          </a:p>
        </p:txBody>
      </p:sp>
      <p:sp>
        <p:nvSpPr>
          <p:cNvPr id="4" name="Footer Placeholder 3"/>
          <p:cNvSpPr>
            <a:spLocks noGrp="1"/>
          </p:cNvSpPr>
          <p:nvPr>
            <p:ph type="ftr" sz="quarter" idx="11"/>
          </p:nvPr>
        </p:nvSpPr>
        <p:spPr/>
        <p:txBody>
          <a:bodyPr/>
          <a:lstStyle/>
          <a:p>
            <a:r>
              <a:rPr lang="en-US" dirty="0" smtClean="0"/>
              <a:t>Lawrence M. Lehmann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Qualifying as a CRT</a:t>
            </a:r>
            <a:endParaRPr lang="en-US" dirty="0"/>
          </a:p>
        </p:txBody>
      </p:sp>
      <p:sp>
        <p:nvSpPr>
          <p:cNvPr id="3" name="Content Placeholder 2"/>
          <p:cNvSpPr>
            <a:spLocks noGrp="1"/>
          </p:cNvSpPr>
          <p:nvPr>
            <p:ph idx="1"/>
          </p:nvPr>
        </p:nvSpPr>
        <p:spPr/>
        <p:txBody>
          <a:bodyPr/>
          <a:lstStyle/>
          <a:p>
            <a:r>
              <a:rPr lang="en-US" dirty="0" smtClean="0"/>
              <a:t>IRC Sec. 664</a:t>
            </a:r>
          </a:p>
          <a:p>
            <a:pPr lvl="1"/>
            <a:r>
              <a:rPr lang="en-US" dirty="0" smtClean="0"/>
              <a:t>Fixed amount or a fixed percentage must be paid to a noncharitable beneficiary at least annually.</a:t>
            </a:r>
          </a:p>
          <a:p>
            <a:pPr lvl="1"/>
            <a:r>
              <a:rPr lang="en-US" dirty="0" smtClean="0"/>
              <a:t>Periodic payment must be no less than 5% of value of trust property, determined upon creation for CRAT and Annually for CRUT.</a:t>
            </a:r>
          </a:p>
          <a:p>
            <a:pPr lvl="1"/>
            <a:r>
              <a:rPr lang="en-US" dirty="0" smtClean="0"/>
              <a:t>Periodic payments cannot exceed 5o% of FMV initially for CRAT and annually for CRUT</a:t>
            </a:r>
          </a:p>
        </p:txBody>
      </p:sp>
      <p:sp>
        <p:nvSpPr>
          <p:cNvPr id="4" name="Footer Placeholder 3"/>
          <p:cNvSpPr>
            <a:spLocks noGrp="1"/>
          </p:cNvSpPr>
          <p:nvPr>
            <p:ph type="ftr" sz="quarter" idx="11"/>
          </p:nvPr>
        </p:nvSpPr>
        <p:spPr/>
        <p:txBody>
          <a:bodyPr/>
          <a:lstStyle/>
          <a:p>
            <a:r>
              <a:rPr lang="en-US" dirty="0" smtClean="0"/>
              <a:t>Lawrence M. Lehmann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Qualifying as a CRT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Individual </a:t>
            </a:r>
            <a:r>
              <a:rPr lang="en-US" dirty="0" err="1" smtClean="0"/>
              <a:t>noncharitable</a:t>
            </a:r>
            <a:r>
              <a:rPr lang="en-US" dirty="0" smtClean="0"/>
              <a:t> beneficiaries must be living upon creation of trust and identified by name.  May be identified by class if term is expressed in years.</a:t>
            </a:r>
          </a:p>
          <a:p>
            <a:r>
              <a:rPr lang="en-US" dirty="0" smtClean="0"/>
              <a:t>Payments must be made for term of years (maximum 20) or beneficiary’s life.</a:t>
            </a:r>
          </a:p>
          <a:p>
            <a:r>
              <a:rPr lang="en-US" dirty="0" smtClean="0"/>
              <a:t>Value of remainder passing to charity must be no less than 10% of initial FMV of property in CRAT and for CRUTs at least 10% of contributed value on dates of contributions.  Calculations using 7520 rate.</a:t>
            </a:r>
            <a:endParaRPr lang="en-US" dirty="0"/>
          </a:p>
        </p:txBody>
      </p:sp>
      <p:sp>
        <p:nvSpPr>
          <p:cNvPr id="4" name="Footer Placeholder 3"/>
          <p:cNvSpPr>
            <a:spLocks noGrp="1"/>
          </p:cNvSpPr>
          <p:nvPr>
            <p:ph type="ftr" sz="quarter" idx="11"/>
          </p:nvPr>
        </p:nvSpPr>
        <p:spPr/>
        <p:txBody>
          <a:bodyPr/>
          <a:lstStyle/>
          <a:p>
            <a:r>
              <a:rPr lang="en-US" smtClean="0"/>
              <a:t>Lawrence M. Lehmann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Qualifying as a CRT</a:t>
            </a:r>
            <a:endParaRPr lang="en-US" dirty="0"/>
          </a:p>
        </p:txBody>
      </p:sp>
      <p:sp>
        <p:nvSpPr>
          <p:cNvPr id="3" name="Content Placeholder 2"/>
          <p:cNvSpPr>
            <a:spLocks noGrp="1"/>
          </p:cNvSpPr>
          <p:nvPr>
            <p:ph idx="1"/>
          </p:nvPr>
        </p:nvSpPr>
        <p:spPr/>
        <p:txBody>
          <a:bodyPr>
            <a:normAutofit lnSpcReduction="10000"/>
          </a:bodyPr>
          <a:lstStyle/>
          <a:p>
            <a:r>
              <a:rPr lang="en-US" dirty="0" smtClean="0"/>
              <a:t>Five Percent Probability Requirement:</a:t>
            </a:r>
          </a:p>
          <a:p>
            <a:pPr lvl="1"/>
            <a:r>
              <a:rPr lang="en-US" dirty="0" smtClean="0"/>
              <a:t>IRS takes position that no charitable deduction will be allowed for funding a CRT unless the possibility that the trust will not have any assets left to distribute to charity after the </a:t>
            </a:r>
            <a:r>
              <a:rPr lang="en-US" dirty="0" err="1" smtClean="0"/>
              <a:t>noncharitable</a:t>
            </a:r>
            <a:r>
              <a:rPr lang="en-US" dirty="0" smtClean="0"/>
              <a:t> interests have expired is so remote a to be </a:t>
            </a:r>
            <a:r>
              <a:rPr lang="en-US" dirty="0" err="1" smtClean="0"/>
              <a:t>negligibile</a:t>
            </a:r>
            <a:r>
              <a:rPr lang="en-US" dirty="0" smtClean="0"/>
              <a:t>.  Rev. Rul. 77-374 provides that  a 5% probability or less is considered negligible.</a:t>
            </a:r>
          </a:p>
          <a:p>
            <a:pPr lvl="1"/>
            <a:r>
              <a:rPr lang="en-US" dirty="0" smtClean="0"/>
              <a:t>In low interest rate environment it is very difficult for CRAT to meet this test.  7520 rates have very little impact on CRUTs.</a:t>
            </a:r>
            <a:endParaRPr lang="en-US" dirty="0"/>
          </a:p>
        </p:txBody>
      </p:sp>
      <p:sp>
        <p:nvSpPr>
          <p:cNvPr id="4" name="Footer Placeholder 3"/>
          <p:cNvSpPr>
            <a:spLocks noGrp="1"/>
          </p:cNvSpPr>
          <p:nvPr>
            <p:ph type="ftr" sz="quarter" idx="11"/>
          </p:nvPr>
        </p:nvSpPr>
        <p:spPr/>
        <p:txBody>
          <a:bodyPr/>
          <a:lstStyle/>
          <a:p>
            <a:r>
              <a:rPr lang="en-US" smtClean="0"/>
              <a:t>Lawrence M. Lehmann</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the CRT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Securities with low basis and high appreciation</a:t>
            </a:r>
          </a:p>
          <a:p>
            <a:r>
              <a:rPr lang="en-US" dirty="0" smtClean="0"/>
              <a:t>Appreciated C Corp stock</a:t>
            </a:r>
          </a:p>
          <a:p>
            <a:r>
              <a:rPr lang="en-US" dirty="0" smtClean="0"/>
              <a:t>Appreciated unencumbered Real Estate</a:t>
            </a:r>
          </a:p>
          <a:p>
            <a:r>
              <a:rPr lang="en-US" dirty="0" smtClean="0"/>
              <a:t>Retirement Plan assets</a:t>
            </a:r>
          </a:p>
          <a:p>
            <a:pPr lvl="1"/>
            <a:r>
              <a:rPr lang="en-US" dirty="0" smtClean="0"/>
              <a:t>Withdraw from plan</a:t>
            </a:r>
          </a:p>
          <a:p>
            <a:pPr lvl="1"/>
            <a:r>
              <a:rPr lang="en-US" dirty="0" smtClean="0"/>
              <a:t>CRT named as plan beneficiary</a:t>
            </a:r>
          </a:p>
          <a:p>
            <a:r>
              <a:rPr lang="en-US" dirty="0" smtClean="0"/>
              <a:t>Life Insurance</a:t>
            </a:r>
          </a:p>
          <a:p>
            <a:pPr lvl="1"/>
            <a:r>
              <a:rPr lang="en-US" dirty="0" smtClean="0"/>
              <a:t>Cannot use trust income to pay premium in life of donor or donor’s spouse (grantor trust issue).  Possible jeopardy investment (private foundation rules apply)</a:t>
            </a:r>
          </a:p>
          <a:p>
            <a:r>
              <a:rPr lang="en-US" dirty="0" smtClean="0"/>
              <a:t>Farm Property with zero basis</a:t>
            </a:r>
          </a:p>
          <a:p>
            <a:pPr lvl="1"/>
            <a:r>
              <a:rPr lang="en-US" dirty="0" smtClean="0"/>
              <a:t>No deduction -  no self employment taxes on distributions</a:t>
            </a:r>
          </a:p>
          <a:p>
            <a:pPr lvl="1">
              <a:buNone/>
            </a:pPr>
            <a:endParaRPr lang="en-US" dirty="0"/>
          </a:p>
        </p:txBody>
      </p:sp>
      <p:sp>
        <p:nvSpPr>
          <p:cNvPr id="4" name="Footer Placeholder 3"/>
          <p:cNvSpPr>
            <a:spLocks noGrp="1"/>
          </p:cNvSpPr>
          <p:nvPr>
            <p:ph type="ftr" sz="quarter" idx="11"/>
          </p:nvPr>
        </p:nvSpPr>
        <p:spPr/>
        <p:txBody>
          <a:bodyPr/>
          <a:lstStyle/>
          <a:p>
            <a:r>
              <a:rPr lang="en-US" smtClean="0"/>
              <a:t>Lawrence M. Lehmann</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These Assets for CRT</a:t>
            </a:r>
            <a:endParaRPr lang="en-US" dirty="0"/>
          </a:p>
        </p:txBody>
      </p:sp>
      <p:sp>
        <p:nvSpPr>
          <p:cNvPr id="3" name="Content Placeholder 2"/>
          <p:cNvSpPr>
            <a:spLocks noGrp="1"/>
          </p:cNvSpPr>
          <p:nvPr>
            <p:ph idx="1"/>
          </p:nvPr>
        </p:nvSpPr>
        <p:spPr/>
        <p:txBody>
          <a:bodyPr/>
          <a:lstStyle/>
          <a:p>
            <a:r>
              <a:rPr lang="en-US" dirty="0" smtClean="0"/>
              <a:t>Assets Trustee is Obligated to Sell</a:t>
            </a:r>
          </a:p>
          <a:p>
            <a:r>
              <a:rPr lang="en-US" dirty="0" smtClean="0"/>
              <a:t>Tax-exempt Bonds – Could convert tax free income to either ordinary income or capital gains</a:t>
            </a:r>
          </a:p>
          <a:p>
            <a:r>
              <a:rPr lang="en-US" dirty="0" smtClean="0"/>
              <a:t>S Corporation Stock</a:t>
            </a:r>
          </a:p>
          <a:p>
            <a:r>
              <a:rPr lang="en-US" dirty="0" smtClean="0"/>
              <a:t>Partnership Interests – Potential for UBTI</a:t>
            </a:r>
          </a:p>
          <a:p>
            <a:r>
              <a:rPr lang="en-US" dirty="0" smtClean="0"/>
              <a:t>Personal Residence</a:t>
            </a:r>
          </a:p>
          <a:p>
            <a:r>
              <a:rPr lang="en-US" dirty="0" smtClean="0"/>
              <a:t>Encumbered Real Estate</a:t>
            </a:r>
          </a:p>
          <a:p>
            <a:r>
              <a:rPr lang="en-US" dirty="0" smtClean="0"/>
              <a:t>Tangible Personal Property</a:t>
            </a:r>
          </a:p>
        </p:txBody>
      </p:sp>
      <p:sp>
        <p:nvSpPr>
          <p:cNvPr id="4" name="Footer Placeholder 3"/>
          <p:cNvSpPr>
            <a:spLocks noGrp="1"/>
          </p:cNvSpPr>
          <p:nvPr>
            <p:ph type="ftr" sz="quarter" idx="11"/>
          </p:nvPr>
        </p:nvSpPr>
        <p:spPr/>
        <p:txBody>
          <a:bodyPr/>
          <a:lstStyle/>
          <a:p>
            <a:r>
              <a:rPr lang="en-US" smtClean="0"/>
              <a:t>Lawrence M. Lehmann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Consequences to CRT</a:t>
            </a:r>
            <a:endParaRPr lang="en-US" dirty="0"/>
          </a:p>
        </p:txBody>
      </p:sp>
      <p:sp>
        <p:nvSpPr>
          <p:cNvPr id="3" name="Content Placeholder 2"/>
          <p:cNvSpPr>
            <a:spLocks noGrp="1"/>
          </p:cNvSpPr>
          <p:nvPr>
            <p:ph idx="1"/>
          </p:nvPr>
        </p:nvSpPr>
        <p:spPr/>
        <p:txBody>
          <a:bodyPr>
            <a:normAutofit lnSpcReduction="10000"/>
          </a:bodyPr>
          <a:lstStyle/>
          <a:p>
            <a:r>
              <a:rPr lang="en-US" dirty="0" smtClean="0"/>
              <a:t>Income Taxation of CRT</a:t>
            </a:r>
          </a:p>
          <a:p>
            <a:pPr lvl="1"/>
            <a:r>
              <a:rPr lang="en-US" dirty="0" smtClean="0"/>
              <a:t>Normally not subject to tax at trust level because income is either distributed and taxed to income beneficiary or accumulated for distribution to a charity.  CRT is not subject to 3.8% net investment income tax but distributions to individual beneficiary may consist of net investment income.</a:t>
            </a:r>
          </a:p>
          <a:p>
            <a:pPr lvl="1"/>
            <a:r>
              <a:rPr lang="en-US" dirty="0" smtClean="0"/>
              <a:t>UBTI is taxed at 100% rate!  $1,000 exemption.  Distribution to </a:t>
            </a:r>
            <a:r>
              <a:rPr lang="en-US" dirty="0" err="1" smtClean="0"/>
              <a:t>noncharitable</a:t>
            </a:r>
            <a:r>
              <a:rPr lang="en-US" dirty="0" smtClean="0"/>
              <a:t> beneficiary treated as ordinary income!  </a:t>
            </a:r>
            <a:endParaRPr lang="en-US" dirty="0"/>
          </a:p>
        </p:txBody>
      </p:sp>
      <p:sp>
        <p:nvSpPr>
          <p:cNvPr id="4" name="Footer Placeholder 3"/>
          <p:cNvSpPr>
            <a:spLocks noGrp="1"/>
          </p:cNvSpPr>
          <p:nvPr>
            <p:ph type="ftr" sz="quarter" idx="11"/>
          </p:nvPr>
        </p:nvSpPr>
        <p:spPr/>
        <p:txBody>
          <a:bodyPr/>
          <a:lstStyle/>
          <a:p>
            <a:r>
              <a:rPr lang="en-US" smtClean="0"/>
              <a:t>Lawrence M. Lehmann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Consequences to CRT</a:t>
            </a:r>
            <a:endParaRPr lang="en-US" dirty="0"/>
          </a:p>
        </p:txBody>
      </p:sp>
      <p:sp>
        <p:nvSpPr>
          <p:cNvPr id="3" name="Content Placeholder 2"/>
          <p:cNvSpPr>
            <a:spLocks noGrp="1"/>
          </p:cNvSpPr>
          <p:nvPr>
            <p:ph idx="1"/>
          </p:nvPr>
        </p:nvSpPr>
        <p:spPr/>
        <p:txBody>
          <a:bodyPr/>
          <a:lstStyle/>
          <a:p>
            <a:r>
              <a:rPr lang="en-US" dirty="0" smtClean="0"/>
              <a:t>Private Foundation Excise Taxes</a:t>
            </a:r>
          </a:p>
          <a:p>
            <a:pPr lvl="1"/>
            <a:r>
              <a:rPr lang="en-US" dirty="0" smtClean="0"/>
              <a:t>Self dealing transactions</a:t>
            </a:r>
          </a:p>
          <a:p>
            <a:pPr lvl="1"/>
            <a:r>
              <a:rPr lang="en-US" dirty="0" smtClean="0"/>
              <a:t>Failure to distribute income</a:t>
            </a:r>
          </a:p>
          <a:p>
            <a:pPr lvl="1"/>
            <a:r>
              <a:rPr lang="en-US" dirty="0" smtClean="0"/>
              <a:t>Excess Business Holdings</a:t>
            </a:r>
          </a:p>
          <a:p>
            <a:pPr lvl="1"/>
            <a:r>
              <a:rPr lang="en-US" dirty="0" smtClean="0"/>
              <a:t>Jeopardizing Investments</a:t>
            </a:r>
          </a:p>
          <a:p>
            <a:pPr lvl="1"/>
            <a:r>
              <a:rPr lang="en-US" dirty="0" smtClean="0"/>
              <a:t>Taxable Expenditures</a:t>
            </a:r>
            <a:endParaRPr lang="en-US" dirty="0"/>
          </a:p>
        </p:txBody>
      </p:sp>
      <p:sp>
        <p:nvSpPr>
          <p:cNvPr id="4" name="Footer Placeholder 3"/>
          <p:cNvSpPr>
            <a:spLocks noGrp="1"/>
          </p:cNvSpPr>
          <p:nvPr>
            <p:ph type="ftr" sz="quarter" idx="11"/>
          </p:nvPr>
        </p:nvSpPr>
        <p:spPr/>
        <p:txBody>
          <a:bodyPr/>
          <a:lstStyle/>
          <a:p>
            <a:r>
              <a:rPr lang="en-US" smtClean="0"/>
              <a:t>Lawrence M. Lehmann</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Consequences to Donor</a:t>
            </a:r>
            <a:endParaRPr lang="en-US" dirty="0"/>
          </a:p>
        </p:txBody>
      </p:sp>
      <p:sp>
        <p:nvSpPr>
          <p:cNvPr id="3" name="Content Placeholder 2"/>
          <p:cNvSpPr>
            <a:spLocks noGrp="1"/>
          </p:cNvSpPr>
          <p:nvPr>
            <p:ph idx="1"/>
          </p:nvPr>
        </p:nvSpPr>
        <p:spPr/>
        <p:txBody>
          <a:bodyPr>
            <a:normAutofit lnSpcReduction="10000"/>
          </a:bodyPr>
          <a:lstStyle/>
          <a:p>
            <a:r>
              <a:rPr lang="en-US" dirty="0" smtClean="0"/>
              <a:t>Income Tax Consequences</a:t>
            </a:r>
          </a:p>
          <a:p>
            <a:pPr lvl="1"/>
            <a:r>
              <a:rPr lang="en-US" dirty="0" smtClean="0"/>
              <a:t>No gain recognition</a:t>
            </a:r>
          </a:p>
          <a:p>
            <a:pPr lvl="1"/>
            <a:r>
              <a:rPr lang="en-US" dirty="0" smtClean="0"/>
              <a:t>Income Tax Deduction AGI Limits</a:t>
            </a:r>
          </a:p>
          <a:p>
            <a:pPr lvl="2"/>
            <a:r>
              <a:rPr lang="en-US" dirty="0" smtClean="0"/>
              <a:t>50% possible if charitable beneficiary is required to be a public charity, otherwise 30%</a:t>
            </a:r>
          </a:p>
          <a:p>
            <a:pPr lvl="2"/>
            <a:r>
              <a:rPr lang="en-US" dirty="0" smtClean="0"/>
              <a:t>30% AGI limit for appreciated assets</a:t>
            </a:r>
          </a:p>
          <a:p>
            <a:pPr lvl="1"/>
            <a:r>
              <a:rPr lang="en-US" dirty="0" smtClean="0"/>
              <a:t>Additional deduction for transfer of income interest to charity after trust is created.  When interest rates are lower than when trust created the value of the additional deduction is higher.</a:t>
            </a:r>
          </a:p>
          <a:p>
            <a:pPr lvl="1"/>
            <a:endParaRPr lang="en-US" dirty="0"/>
          </a:p>
        </p:txBody>
      </p:sp>
      <p:sp>
        <p:nvSpPr>
          <p:cNvPr id="4" name="Footer Placeholder 3"/>
          <p:cNvSpPr>
            <a:spLocks noGrp="1"/>
          </p:cNvSpPr>
          <p:nvPr>
            <p:ph type="ftr" sz="quarter" idx="11"/>
          </p:nvPr>
        </p:nvSpPr>
        <p:spPr/>
        <p:txBody>
          <a:bodyPr/>
          <a:lstStyle/>
          <a:p>
            <a:r>
              <a:rPr lang="en-US" smtClean="0"/>
              <a:t>Lawrence M. Lehmann</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Consequences to Donor</a:t>
            </a:r>
            <a:endParaRPr lang="en-US" dirty="0"/>
          </a:p>
        </p:txBody>
      </p:sp>
      <p:sp>
        <p:nvSpPr>
          <p:cNvPr id="3" name="Content Placeholder 2"/>
          <p:cNvSpPr>
            <a:spLocks noGrp="1"/>
          </p:cNvSpPr>
          <p:nvPr>
            <p:ph idx="1"/>
          </p:nvPr>
        </p:nvSpPr>
        <p:spPr/>
        <p:txBody>
          <a:bodyPr/>
          <a:lstStyle/>
          <a:p>
            <a:r>
              <a:rPr lang="en-US" dirty="0" smtClean="0"/>
              <a:t>Net Investment Income</a:t>
            </a:r>
          </a:p>
          <a:p>
            <a:pPr lvl="1"/>
            <a:r>
              <a:rPr lang="en-US" dirty="0" smtClean="0"/>
              <a:t>Taxpayers are subject to the 3.8% tax on lesser of their net investment income or excess of Modified AGI over $250,000 for joint filers ($200,000 for single filers).  Transfer of assets to a CRT may stretch the net investment income over a longer period which could keep AGI below the threshold.</a:t>
            </a:r>
            <a:endParaRPr lang="en-US" dirty="0"/>
          </a:p>
        </p:txBody>
      </p:sp>
      <p:sp>
        <p:nvSpPr>
          <p:cNvPr id="4" name="Footer Placeholder 3"/>
          <p:cNvSpPr>
            <a:spLocks noGrp="1"/>
          </p:cNvSpPr>
          <p:nvPr>
            <p:ph type="ftr" sz="quarter" idx="11"/>
          </p:nvPr>
        </p:nvSpPr>
        <p:spPr/>
        <p:txBody>
          <a:bodyPr/>
          <a:lstStyle/>
          <a:p>
            <a:r>
              <a:rPr lang="en-US" smtClean="0"/>
              <a:t>Lawrence M. Lehmann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Lawrence M. Lehmann</a:t>
            </a:r>
            <a:endParaRPr lang="en-US" dirty="0"/>
          </a:p>
        </p:txBody>
      </p:sp>
      <p:graphicFrame>
        <p:nvGraphicFramePr>
          <p:cNvPr id="1026" name="Object 2"/>
          <p:cNvGraphicFramePr>
            <a:graphicFrameLocks noChangeAspect="1"/>
          </p:cNvGraphicFramePr>
          <p:nvPr/>
        </p:nvGraphicFramePr>
        <p:xfrm>
          <a:off x="1676400" y="304800"/>
          <a:ext cx="5943600" cy="6024530"/>
        </p:xfrm>
        <a:graphic>
          <a:graphicData uri="http://schemas.openxmlformats.org/presentationml/2006/ole">
            <p:oleObj spid="_x0000_s1026" name="Acrobat Document" r:id="rId3" imgW="5829199" imgH="7543800" progId="AcroExch.Document.7">
              <p:embed/>
            </p:oleObj>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Consequences to Donor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Gift Tax Consequences</a:t>
            </a:r>
          </a:p>
          <a:p>
            <a:pPr lvl="1"/>
            <a:r>
              <a:rPr lang="en-US" dirty="0" smtClean="0"/>
              <a:t>Taxable gift of income interest to </a:t>
            </a:r>
            <a:r>
              <a:rPr lang="en-US" dirty="0" err="1" smtClean="0"/>
              <a:t>noncharitable</a:t>
            </a:r>
            <a:r>
              <a:rPr lang="en-US" dirty="0" smtClean="0"/>
              <a:t> beneficiary other than donor or donor’s spouse.</a:t>
            </a:r>
          </a:p>
          <a:p>
            <a:r>
              <a:rPr lang="en-US" dirty="0" smtClean="0"/>
              <a:t>Estate Tax Consequences</a:t>
            </a:r>
          </a:p>
          <a:p>
            <a:pPr lvl="1"/>
            <a:r>
              <a:rPr lang="en-US" dirty="0" smtClean="0"/>
              <a:t>Estate Tax charitable deduction for value of charitable interest</a:t>
            </a:r>
          </a:p>
          <a:p>
            <a:r>
              <a:rPr lang="en-US" dirty="0" smtClean="0"/>
              <a:t>GST Tax Consequences</a:t>
            </a:r>
          </a:p>
          <a:p>
            <a:pPr lvl="1"/>
            <a:r>
              <a:rPr lang="en-US" dirty="0" smtClean="0"/>
              <a:t>Unless donor’s GST exemption is allocated to the trust, GST tax will be due when DRT makes payment to a </a:t>
            </a:r>
            <a:r>
              <a:rPr lang="en-US" dirty="0" err="1" smtClean="0"/>
              <a:t>noncharitable</a:t>
            </a:r>
            <a:r>
              <a:rPr lang="en-US" dirty="0" smtClean="0"/>
              <a:t> beneficiary who is a skip person.  No automatic allocation for a CRT.</a:t>
            </a:r>
          </a:p>
        </p:txBody>
      </p:sp>
      <p:sp>
        <p:nvSpPr>
          <p:cNvPr id="4" name="Footer Placeholder 3"/>
          <p:cNvSpPr>
            <a:spLocks noGrp="1"/>
          </p:cNvSpPr>
          <p:nvPr>
            <p:ph type="ftr" sz="quarter" idx="11"/>
          </p:nvPr>
        </p:nvSpPr>
        <p:spPr/>
        <p:txBody>
          <a:bodyPr/>
          <a:lstStyle/>
          <a:p>
            <a:r>
              <a:rPr lang="en-US" smtClean="0"/>
              <a:t>Lawrence M. Lehmann</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Tax Consequences to </a:t>
            </a:r>
            <a:r>
              <a:rPr lang="en-US" dirty="0" err="1" smtClean="0"/>
              <a:t>Noncharitable</a:t>
            </a:r>
            <a:r>
              <a:rPr lang="en-US" dirty="0" smtClean="0"/>
              <a:t> Beneficiary</a:t>
            </a:r>
            <a:endParaRPr lang="en-US" dirty="0"/>
          </a:p>
        </p:txBody>
      </p:sp>
      <p:sp>
        <p:nvSpPr>
          <p:cNvPr id="3" name="Content Placeholder 2"/>
          <p:cNvSpPr>
            <a:spLocks noGrp="1"/>
          </p:cNvSpPr>
          <p:nvPr>
            <p:ph idx="1"/>
          </p:nvPr>
        </p:nvSpPr>
        <p:spPr/>
        <p:txBody>
          <a:bodyPr/>
          <a:lstStyle/>
          <a:p>
            <a:r>
              <a:rPr lang="en-US" dirty="0" smtClean="0"/>
              <a:t>Tier System of Allocating Distributions</a:t>
            </a:r>
          </a:p>
          <a:p>
            <a:pPr lvl="1"/>
            <a:r>
              <a:rPr lang="en-US" dirty="0" smtClean="0"/>
              <a:t>Ordinary income</a:t>
            </a:r>
          </a:p>
          <a:p>
            <a:pPr lvl="1"/>
            <a:r>
              <a:rPr lang="en-US" dirty="0" smtClean="0"/>
              <a:t>Capital gain</a:t>
            </a:r>
          </a:p>
          <a:p>
            <a:pPr lvl="1"/>
            <a:r>
              <a:rPr lang="en-US" dirty="0" smtClean="0"/>
              <a:t>Nontaxable income</a:t>
            </a:r>
          </a:p>
          <a:p>
            <a:pPr lvl="1"/>
            <a:r>
              <a:rPr lang="en-US" dirty="0" smtClean="0"/>
              <a:t>Principal</a:t>
            </a:r>
            <a:endParaRPr lang="en-US" dirty="0"/>
          </a:p>
        </p:txBody>
      </p:sp>
      <p:sp>
        <p:nvSpPr>
          <p:cNvPr id="4" name="Footer Placeholder 3"/>
          <p:cNvSpPr>
            <a:spLocks noGrp="1"/>
          </p:cNvSpPr>
          <p:nvPr>
            <p:ph type="ftr" sz="quarter" idx="11"/>
          </p:nvPr>
        </p:nvSpPr>
        <p:spPr/>
        <p:txBody>
          <a:bodyPr/>
          <a:lstStyle/>
          <a:p>
            <a:r>
              <a:rPr lang="en-US" smtClean="0"/>
              <a:t>Lawrence M. Lehmann</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CRT Planning Strategies</a:t>
            </a:r>
            <a:endParaRPr lang="en-US" dirty="0"/>
          </a:p>
        </p:txBody>
      </p:sp>
      <p:sp>
        <p:nvSpPr>
          <p:cNvPr id="3" name="Content Placeholder 2"/>
          <p:cNvSpPr>
            <a:spLocks noGrp="1"/>
          </p:cNvSpPr>
          <p:nvPr>
            <p:ph idx="1"/>
          </p:nvPr>
        </p:nvSpPr>
        <p:spPr/>
        <p:txBody>
          <a:bodyPr>
            <a:normAutofit/>
          </a:bodyPr>
          <a:lstStyle/>
          <a:p>
            <a:r>
              <a:rPr lang="en-US" dirty="0" smtClean="0"/>
              <a:t>Wealth Replacement Trust funded with life insurance</a:t>
            </a:r>
          </a:p>
          <a:p>
            <a:pPr lvl="1"/>
            <a:r>
              <a:rPr lang="en-US" dirty="0" smtClean="0"/>
              <a:t>When plan participant dies, the plan beneficiary pays income tax on distributions and value is included in decedent’s taxable estate.  Plan assets are subject to both income and estate tax.</a:t>
            </a:r>
          </a:p>
          <a:p>
            <a:pPr lvl="1">
              <a:buNone/>
            </a:pPr>
            <a:endParaRPr lang="en-US" dirty="0"/>
          </a:p>
        </p:txBody>
      </p:sp>
      <p:sp>
        <p:nvSpPr>
          <p:cNvPr id="4" name="Footer Placeholder 3"/>
          <p:cNvSpPr>
            <a:spLocks noGrp="1"/>
          </p:cNvSpPr>
          <p:nvPr>
            <p:ph type="ftr" sz="quarter" idx="11"/>
          </p:nvPr>
        </p:nvSpPr>
        <p:spPr/>
        <p:txBody>
          <a:bodyPr/>
          <a:lstStyle/>
          <a:p>
            <a:r>
              <a:rPr lang="en-US" smtClean="0"/>
              <a:t>Lawrence M. Lehmann</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CRT Planning Strategies</a:t>
            </a:r>
            <a:endParaRPr lang="en-US" dirty="0"/>
          </a:p>
        </p:txBody>
      </p:sp>
      <p:sp>
        <p:nvSpPr>
          <p:cNvPr id="3" name="Content Placeholder 2"/>
          <p:cNvSpPr>
            <a:spLocks noGrp="1"/>
          </p:cNvSpPr>
          <p:nvPr>
            <p:ph idx="1"/>
          </p:nvPr>
        </p:nvSpPr>
        <p:spPr/>
        <p:txBody>
          <a:bodyPr/>
          <a:lstStyle/>
          <a:p>
            <a:r>
              <a:rPr lang="en-US" dirty="0" smtClean="0"/>
              <a:t>Funding a CRT with Retirement Plan Assets</a:t>
            </a:r>
          </a:p>
          <a:p>
            <a:pPr lvl="1"/>
            <a:r>
              <a:rPr lang="en-US" dirty="0" smtClean="0"/>
              <a:t>By naming CRT rather than a charity as plan beneficiary the annuity or </a:t>
            </a:r>
            <a:r>
              <a:rPr lang="en-US" dirty="0" err="1" smtClean="0"/>
              <a:t>unitrust</a:t>
            </a:r>
            <a:r>
              <a:rPr lang="en-US" dirty="0" smtClean="0"/>
              <a:t> interest can provide income for the </a:t>
            </a:r>
            <a:r>
              <a:rPr lang="en-US" dirty="0" smtClean="0"/>
              <a:t>grantor’s </a:t>
            </a:r>
            <a:r>
              <a:rPr lang="en-US" dirty="0" smtClean="0"/>
              <a:t>beneficiaries during their lives.</a:t>
            </a:r>
          </a:p>
          <a:p>
            <a:endParaRPr lang="en-US" dirty="0"/>
          </a:p>
        </p:txBody>
      </p:sp>
      <p:sp>
        <p:nvSpPr>
          <p:cNvPr id="4" name="Footer Placeholder 3"/>
          <p:cNvSpPr>
            <a:spLocks noGrp="1"/>
          </p:cNvSpPr>
          <p:nvPr>
            <p:ph type="ftr" sz="quarter" idx="11"/>
          </p:nvPr>
        </p:nvSpPr>
        <p:spPr/>
        <p:txBody>
          <a:bodyPr/>
          <a:lstStyle/>
          <a:p>
            <a:r>
              <a:rPr lang="en-US" smtClean="0"/>
              <a:t>Lawrence M. Lehmann</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CRT Planning Strategies</a:t>
            </a:r>
            <a:endParaRPr lang="en-US" dirty="0"/>
          </a:p>
        </p:txBody>
      </p:sp>
      <p:sp>
        <p:nvSpPr>
          <p:cNvPr id="3" name="Content Placeholder 2"/>
          <p:cNvSpPr>
            <a:spLocks noGrp="1"/>
          </p:cNvSpPr>
          <p:nvPr>
            <p:ph idx="1"/>
          </p:nvPr>
        </p:nvSpPr>
        <p:spPr/>
        <p:txBody>
          <a:bodyPr/>
          <a:lstStyle/>
          <a:p>
            <a:r>
              <a:rPr lang="en-US" dirty="0" smtClean="0"/>
              <a:t>Accumulation of Retirement Savings with </a:t>
            </a:r>
            <a:r>
              <a:rPr lang="en-US" dirty="0" smtClean="0"/>
              <a:t>NIM-CRUT of FLIP-CRUT by investing in growth stock until retirement and switching to </a:t>
            </a:r>
            <a:r>
              <a:rPr lang="en-US" dirty="0" smtClean="0"/>
              <a:t>dividend stocks at retirement</a:t>
            </a:r>
            <a:endParaRPr lang="en-US" dirty="0" smtClean="0"/>
          </a:p>
          <a:p>
            <a:r>
              <a:rPr lang="en-US" dirty="0" smtClean="0"/>
              <a:t>Funding NIM-CRUT or FLIP-CRUT with hard to sell </a:t>
            </a:r>
            <a:r>
              <a:rPr lang="en-US" dirty="0" smtClean="0"/>
              <a:t>assets that ultimately get sold at retirement</a:t>
            </a:r>
            <a:endParaRPr lang="en-US" dirty="0"/>
          </a:p>
        </p:txBody>
      </p:sp>
      <p:sp>
        <p:nvSpPr>
          <p:cNvPr id="4" name="Footer Placeholder 3"/>
          <p:cNvSpPr>
            <a:spLocks noGrp="1"/>
          </p:cNvSpPr>
          <p:nvPr>
            <p:ph type="ftr" sz="quarter" idx="11"/>
          </p:nvPr>
        </p:nvSpPr>
        <p:spPr/>
        <p:txBody>
          <a:bodyPr/>
          <a:lstStyle/>
          <a:p>
            <a:r>
              <a:rPr lang="en-US" smtClean="0"/>
              <a:t>Lawrence M. Lehmann</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Charitable Lead Trusts</a:t>
            </a:r>
            <a:endParaRPr lang="en-US" dirty="0"/>
          </a:p>
        </p:txBody>
      </p:sp>
      <p:sp>
        <p:nvSpPr>
          <p:cNvPr id="3" name="Content Placeholder 2"/>
          <p:cNvSpPr>
            <a:spLocks noGrp="1"/>
          </p:cNvSpPr>
          <p:nvPr>
            <p:ph idx="1"/>
          </p:nvPr>
        </p:nvSpPr>
        <p:spPr/>
        <p:txBody>
          <a:bodyPr/>
          <a:lstStyle/>
          <a:p>
            <a:r>
              <a:rPr lang="en-US" dirty="0" smtClean="0"/>
              <a:t>Provides an income interest to a charitable beneficiary for a period of time, after which the property reverts to the grantor or a </a:t>
            </a:r>
            <a:r>
              <a:rPr lang="en-US" dirty="0" err="1" smtClean="0"/>
              <a:t>noncharitable</a:t>
            </a:r>
            <a:r>
              <a:rPr lang="en-US" dirty="0" smtClean="0"/>
              <a:t> beneficiary</a:t>
            </a:r>
          </a:p>
          <a:p>
            <a:r>
              <a:rPr lang="en-US" dirty="0" smtClean="0"/>
              <a:t>No minimum or maximum annual payout</a:t>
            </a:r>
          </a:p>
          <a:p>
            <a:r>
              <a:rPr lang="en-US" dirty="0" smtClean="0"/>
              <a:t>Grantor or Non-Grantor</a:t>
            </a:r>
          </a:p>
          <a:p>
            <a:r>
              <a:rPr lang="en-US" dirty="0" smtClean="0"/>
              <a:t>Not Tax Exempt</a:t>
            </a:r>
          </a:p>
          <a:p>
            <a:r>
              <a:rPr lang="en-US" dirty="0" smtClean="0"/>
              <a:t>Minimizing Value of Remainder Interest</a:t>
            </a:r>
          </a:p>
          <a:p>
            <a:r>
              <a:rPr lang="en-US" dirty="0" smtClean="0"/>
              <a:t>Zeroed-out CLAT using low 7520 rates</a:t>
            </a:r>
            <a:endParaRPr lang="en-US" dirty="0"/>
          </a:p>
        </p:txBody>
      </p:sp>
      <p:sp>
        <p:nvSpPr>
          <p:cNvPr id="4" name="Footer Placeholder 3"/>
          <p:cNvSpPr>
            <a:spLocks noGrp="1"/>
          </p:cNvSpPr>
          <p:nvPr>
            <p:ph type="ftr" sz="quarter" idx="11"/>
          </p:nvPr>
        </p:nvSpPr>
        <p:spPr/>
        <p:txBody>
          <a:bodyPr/>
          <a:lstStyle/>
          <a:p>
            <a:r>
              <a:rPr lang="en-US" smtClean="0"/>
              <a:t>Lawrence M. Lehmann</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Transition Techniques</a:t>
            </a:r>
            <a:endParaRPr lang="en-US" dirty="0"/>
          </a:p>
        </p:txBody>
      </p:sp>
      <p:sp>
        <p:nvSpPr>
          <p:cNvPr id="3" name="Content Placeholder 2"/>
          <p:cNvSpPr>
            <a:spLocks noGrp="1"/>
          </p:cNvSpPr>
          <p:nvPr>
            <p:ph idx="1"/>
          </p:nvPr>
        </p:nvSpPr>
        <p:spPr/>
        <p:txBody>
          <a:bodyPr/>
          <a:lstStyle/>
          <a:p>
            <a:r>
              <a:rPr lang="en-US" dirty="0" smtClean="0"/>
              <a:t>Sale of a corporation by a CRT</a:t>
            </a:r>
          </a:p>
          <a:p>
            <a:pPr lvl="1"/>
            <a:r>
              <a:rPr lang="en-US" dirty="0" smtClean="0"/>
              <a:t>Business owner contributes stock to CRT</a:t>
            </a:r>
          </a:p>
          <a:p>
            <a:pPr lvl="1"/>
            <a:r>
              <a:rPr lang="en-US" dirty="0" smtClean="0"/>
              <a:t>Termination of S Election if any S Corp Stock transferred to CRT</a:t>
            </a:r>
          </a:p>
          <a:p>
            <a:pPr lvl="1"/>
            <a:r>
              <a:rPr lang="en-US" dirty="0" err="1" smtClean="0"/>
              <a:t>Possibl</a:t>
            </a:r>
            <a:r>
              <a:rPr lang="en-US" dirty="0" smtClean="0"/>
              <a:t> Re-electing S-Status by Subsequent Purchaser</a:t>
            </a:r>
            <a:endParaRPr lang="en-US" dirty="0"/>
          </a:p>
        </p:txBody>
      </p:sp>
      <p:sp>
        <p:nvSpPr>
          <p:cNvPr id="4" name="Footer Placeholder 3"/>
          <p:cNvSpPr>
            <a:spLocks noGrp="1"/>
          </p:cNvSpPr>
          <p:nvPr>
            <p:ph type="ftr" sz="quarter" idx="11"/>
          </p:nvPr>
        </p:nvSpPr>
        <p:spPr/>
        <p:txBody>
          <a:bodyPr/>
          <a:lstStyle/>
          <a:p>
            <a:r>
              <a:rPr lang="en-US" smtClean="0"/>
              <a:t>Lawrence M. Lehmann</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Charity Avoids Liability for a Gift of a Business</a:t>
            </a:r>
            <a:endParaRPr lang="en-US" dirty="0"/>
          </a:p>
        </p:txBody>
      </p:sp>
      <p:sp>
        <p:nvSpPr>
          <p:cNvPr id="3" name="Content Placeholder 2"/>
          <p:cNvSpPr>
            <a:spLocks noGrp="1"/>
          </p:cNvSpPr>
          <p:nvPr>
            <p:ph idx="1"/>
          </p:nvPr>
        </p:nvSpPr>
        <p:spPr/>
        <p:txBody>
          <a:bodyPr/>
          <a:lstStyle/>
          <a:p>
            <a:r>
              <a:rPr lang="en-US" dirty="0" smtClean="0"/>
              <a:t>Donor wants to give business stock to charity</a:t>
            </a:r>
          </a:p>
          <a:p>
            <a:r>
              <a:rPr lang="en-US" dirty="0" smtClean="0"/>
              <a:t>Charity expresses reservations about accepting a gift of unmarketable securities</a:t>
            </a:r>
          </a:p>
          <a:p>
            <a:r>
              <a:rPr lang="en-US" dirty="0" smtClean="0"/>
              <a:t>Create short term (two year) Net Income CRT with DAF at favorite charity as charitable beneficiary</a:t>
            </a:r>
          </a:p>
          <a:p>
            <a:r>
              <a:rPr lang="en-US" dirty="0" smtClean="0"/>
              <a:t>Donor, who serves as trustee, negotiates sale</a:t>
            </a:r>
          </a:p>
          <a:p>
            <a:r>
              <a:rPr lang="en-US" dirty="0" smtClean="0"/>
              <a:t>Two year trust preserves approximately 90% of income tax benefit of outright gift</a:t>
            </a:r>
            <a:endParaRPr lang="en-US" dirty="0"/>
          </a:p>
        </p:txBody>
      </p:sp>
      <p:sp>
        <p:nvSpPr>
          <p:cNvPr id="4" name="Footer Placeholder 3"/>
          <p:cNvSpPr>
            <a:spLocks noGrp="1"/>
          </p:cNvSpPr>
          <p:nvPr>
            <p:ph type="ftr" sz="quarter" idx="11"/>
          </p:nvPr>
        </p:nvSpPr>
        <p:spPr/>
        <p:txBody>
          <a:bodyPr/>
          <a:lstStyle/>
          <a:p>
            <a:r>
              <a:rPr lang="en-US" smtClean="0"/>
              <a:t>Lawrence M. Lehmann</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Corporation Redeems Stock Given to a CRT</a:t>
            </a:r>
            <a:endParaRPr lang="en-US" dirty="0"/>
          </a:p>
        </p:txBody>
      </p:sp>
      <p:sp>
        <p:nvSpPr>
          <p:cNvPr id="3" name="Content Placeholder 2"/>
          <p:cNvSpPr>
            <a:spLocks noGrp="1"/>
          </p:cNvSpPr>
          <p:nvPr>
            <p:ph idx="1"/>
          </p:nvPr>
        </p:nvSpPr>
        <p:spPr/>
        <p:txBody>
          <a:bodyPr/>
          <a:lstStyle/>
          <a:p>
            <a:r>
              <a:rPr lang="en-US" dirty="0" smtClean="0"/>
              <a:t>Shareholder contributes stock in C Corp to CRT</a:t>
            </a:r>
          </a:p>
          <a:p>
            <a:r>
              <a:rPr lang="en-US" dirty="0" smtClean="0"/>
              <a:t>Corporation extends redemption offer to all shareholders of the same class of stock</a:t>
            </a:r>
          </a:p>
          <a:p>
            <a:r>
              <a:rPr lang="en-US" dirty="0" smtClean="0"/>
              <a:t>Shareholders who will control company do not redeem and end up with controlling interest </a:t>
            </a:r>
          </a:p>
          <a:p>
            <a:pPr>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Lawrence M. Lehmann</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Corporation Redeems Stock Given to CRT</a:t>
            </a:r>
            <a:endParaRPr lang="en-US" dirty="0"/>
          </a:p>
        </p:txBody>
      </p:sp>
      <p:sp>
        <p:nvSpPr>
          <p:cNvPr id="3" name="Content Placeholder 2"/>
          <p:cNvSpPr>
            <a:spLocks noGrp="1"/>
          </p:cNvSpPr>
          <p:nvPr>
            <p:ph idx="1"/>
          </p:nvPr>
        </p:nvSpPr>
        <p:spPr/>
        <p:txBody>
          <a:bodyPr>
            <a:normAutofit/>
          </a:bodyPr>
          <a:lstStyle/>
          <a:p>
            <a:r>
              <a:rPr lang="en-US" dirty="0" smtClean="0"/>
              <a:t>Tax Treatment of Redemption Proceeds</a:t>
            </a:r>
          </a:p>
          <a:p>
            <a:r>
              <a:rPr lang="en-US" dirty="0" smtClean="0"/>
              <a:t>The following cases are treated as payment in exchange for the stock:</a:t>
            </a:r>
          </a:p>
          <a:p>
            <a:pPr lvl="1"/>
            <a:r>
              <a:rPr lang="en-US" sz="2000" dirty="0" smtClean="0"/>
              <a:t>Redemption that is “substantially disproportionate” with respect to the redeeming shareholder;</a:t>
            </a:r>
          </a:p>
          <a:p>
            <a:pPr lvl="1"/>
            <a:r>
              <a:rPr lang="en-US" sz="2000" dirty="0" smtClean="0"/>
              <a:t>A complete redemption of all of a shareholder’s stock (subject to family attribution rules</a:t>
            </a:r>
          </a:p>
          <a:p>
            <a:pPr lvl="1"/>
            <a:r>
              <a:rPr lang="en-US" sz="2000" dirty="0" smtClean="0"/>
              <a:t>A redemption that is “not essentially equivalent to a dividend;</a:t>
            </a:r>
          </a:p>
          <a:p>
            <a:pPr lvl="1"/>
            <a:r>
              <a:rPr lang="en-US" sz="2000" dirty="0" smtClean="0"/>
              <a:t>A redemption held by a </a:t>
            </a:r>
            <a:r>
              <a:rPr lang="en-US" sz="2000" dirty="0" err="1" smtClean="0"/>
              <a:t>noncorporate</a:t>
            </a:r>
            <a:r>
              <a:rPr lang="en-US" sz="2000" dirty="0" smtClean="0"/>
              <a:t> shareholder in partial liquidation of the distributing corporation;</a:t>
            </a:r>
          </a:p>
          <a:p>
            <a:pPr lvl="1"/>
            <a:r>
              <a:rPr lang="en-US" sz="2000" dirty="0" smtClean="0"/>
              <a:t>A redemption of a decedent’s stock to pay death taxes.</a:t>
            </a:r>
          </a:p>
          <a:p>
            <a:pPr lvl="1"/>
            <a:endParaRPr lang="en-US" dirty="0" smtClean="0"/>
          </a:p>
        </p:txBody>
      </p:sp>
      <p:sp>
        <p:nvSpPr>
          <p:cNvPr id="4" name="Footer Placeholder 3"/>
          <p:cNvSpPr>
            <a:spLocks noGrp="1"/>
          </p:cNvSpPr>
          <p:nvPr>
            <p:ph type="ftr" sz="quarter" idx="11"/>
          </p:nvPr>
        </p:nvSpPr>
        <p:spPr/>
        <p:txBody>
          <a:bodyPr/>
          <a:lstStyle/>
          <a:p>
            <a:r>
              <a:rPr lang="en-US" smtClean="0"/>
              <a:t>Lawrence M. Lehmann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Gifts</a:t>
            </a:r>
            <a:endParaRPr lang="en-US" dirty="0"/>
          </a:p>
        </p:txBody>
      </p:sp>
      <p:sp>
        <p:nvSpPr>
          <p:cNvPr id="3" name="Content Placeholder 2"/>
          <p:cNvSpPr>
            <a:spLocks noGrp="1"/>
          </p:cNvSpPr>
          <p:nvPr>
            <p:ph idx="1"/>
          </p:nvPr>
        </p:nvSpPr>
        <p:spPr/>
        <p:txBody>
          <a:bodyPr/>
          <a:lstStyle/>
          <a:p>
            <a:r>
              <a:rPr lang="en-US" dirty="0" smtClean="0"/>
              <a:t>Advantages:</a:t>
            </a:r>
          </a:p>
          <a:p>
            <a:pPr lvl="1"/>
            <a:r>
              <a:rPr lang="en-US" dirty="0" smtClean="0"/>
              <a:t>Simple and Quick</a:t>
            </a:r>
          </a:p>
          <a:p>
            <a:pPr lvl="1"/>
            <a:r>
              <a:rPr lang="en-US" dirty="0" smtClean="0"/>
              <a:t>Gift to Public Charity deductible up to 50% of AGI with five year carryover</a:t>
            </a:r>
          </a:p>
          <a:p>
            <a:pPr lvl="1"/>
            <a:r>
              <a:rPr lang="en-US" dirty="0" smtClean="0"/>
              <a:t>Gift to Private Foundation up to 30% of AGI</a:t>
            </a:r>
          </a:p>
          <a:p>
            <a:pPr lvl="1"/>
            <a:r>
              <a:rPr lang="en-US" dirty="0" smtClean="0"/>
              <a:t>Charities Love Cash</a:t>
            </a:r>
          </a:p>
          <a:p>
            <a:r>
              <a:rPr lang="en-US" dirty="0" smtClean="0"/>
              <a:t>Disadvantages:</a:t>
            </a:r>
          </a:p>
          <a:p>
            <a:pPr lvl="1"/>
            <a:r>
              <a:rPr lang="en-US" dirty="0" smtClean="0"/>
              <a:t>May deplete your cash</a:t>
            </a:r>
          </a:p>
          <a:p>
            <a:pPr lvl="1"/>
            <a:r>
              <a:rPr lang="en-US" dirty="0" smtClean="0"/>
              <a:t>Often cash is earned after paying tax</a:t>
            </a:r>
          </a:p>
          <a:p>
            <a:pPr lvl="1"/>
            <a:endParaRPr lang="en-US" dirty="0"/>
          </a:p>
        </p:txBody>
      </p:sp>
      <p:sp>
        <p:nvSpPr>
          <p:cNvPr id="4" name="Footer Placeholder 3"/>
          <p:cNvSpPr>
            <a:spLocks noGrp="1"/>
          </p:cNvSpPr>
          <p:nvPr>
            <p:ph type="ftr" sz="quarter" idx="11"/>
          </p:nvPr>
        </p:nvSpPr>
        <p:spPr/>
        <p:txBody>
          <a:bodyPr/>
          <a:lstStyle/>
          <a:p>
            <a:r>
              <a:rPr lang="en-US" dirty="0" smtClean="0"/>
              <a:t>Lawrence M. Lehmann</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Corporation Creates a CRT</a:t>
            </a:r>
            <a:endParaRPr lang="en-US" dirty="0"/>
          </a:p>
        </p:txBody>
      </p:sp>
      <p:sp>
        <p:nvSpPr>
          <p:cNvPr id="3" name="Content Placeholder 2"/>
          <p:cNvSpPr>
            <a:spLocks noGrp="1"/>
          </p:cNvSpPr>
          <p:nvPr>
            <p:ph idx="1"/>
          </p:nvPr>
        </p:nvSpPr>
        <p:spPr/>
        <p:txBody>
          <a:bodyPr/>
          <a:lstStyle/>
          <a:p>
            <a:r>
              <a:rPr lang="en-US" dirty="0" smtClean="0"/>
              <a:t>Both C Corporations and S Corporations can create a CRT</a:t>
            </a:r>
          </a:p>
          <a:p>
            <a:r>
              <a:rPr lang="en-US" dirty="0" smtClean="0"/>
              <a:t>Corporation transfers undivided interest in very low basis unencumbered strip mall to FLIP-CRUT with corporation as beneficiary for a term of years and substantiates income tax deduction with qualified appraisal</a:t>
            </a:r>
          </a:p>
          <a:p>
            <a:r>
              <a:rPr lang="en-US" dirty="0" smtClean="0"/>
              <a:t>Result is shelter of much of gain from sale of strip mall from immediate taxation</a:t>
            </a:r>
          </a:p>
          <a:p>
            <a:endParaRPr lang="en-US" dirty="0"/>
          </a:p>
        </p:txBody>
      </p:sp>
      <p:sp>
        <p:nvSpPr>
          <p:cNvPr id="4" name="Footer Placeholder 3"/>
          <p:cNvSpPr>
            <a:spLocks noGrp="1"/>
          </p:cNvSpPr>
          <p:nvPr>
            <p:ph type="ftr" sz="quarter" idx="11"/>
          </p:nvPr>
        </p:nvSpPr>
        <p:spPr/>
        <p:txBody>
          <a:bodyPr/>
          <a:lstStyle/>
          <a:p>
            <a:r>
              <a:rPr lang="en-US" smtClean="0"/>
              <a:t>Lawrence M. Lehmann</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Donor Advised Funds</a:t>
            </a:r>
            <a:endParaRPr lang="en-US" dirty="0"/>
          </a:p>
        </p:txBody>
      </p:sp>
      <p:sp>
        <p:nvSpPr>
          <p:cNvPr id="3" name="Content Placeholder 2"/>
          <p:cNvSpPr>
            <a:spLocks noGrp="1"/>
          </p:cNvSpPr>
          <p:nvPr>
            <p:ph idx="1"/>
          </p:nvPr>
        </p:nvSpPr>
        <p:spPr/>
        <p:txBody>
          <a:bodyPr>
            <a:normAutofit fontScale="92500"/>
          </a:bodyPr>
          <a:lstStyle/>
          <a:p>
            <a:r>
              <a:rPr lang="en-US" dirty="0" smtClean="0"/>
              <a:t>A DAF is:</a:t>
            </a:r>
          </a:p>
          <a:p>
            <a:pPr lvl="1"/>
            <a:r>
              <a:rPr lang="en-US" dirty="0" smtClean="0"/>
              <a:t>An account that is </a:t>
            </a:r>
            <a:r>
              <a:rPr lang="en-US" dirty="0" err="1" smtClean="0"/>
              <a:t>separetely</a:t>
            </a:r>
            <a:r>
              <a:rPr lang="en-US" dirty="0" smtClean="0"/>
              <a:t> identified by reference to contributions of a donor or donors;</a:t>
            </a:r>
          </a:p>
          <a:p>
            <a:pPr lvl="1"/>
            <a:r>
              <a:rPr lang="en-US" dirty="0" smtClean="0"/>
              <a:t>Which is owned and controlled by a sponsoring organization; and</a:t>
            </a:r>
          </a:p>
          <a:p>
            <a:pPr lvl="1"/>
            <a:r>
              <a:rPr lang="en-US" dirty="0" smtClean="0"/>
              <a:t>Over which, the donor reasonably expects to have advisory </a:t>
            </a:r>
            <a:r>
              <a:rPr lang="en-US" dirty="0" err="1" smtClean="0"/>
              <a:t>provileges</a:t>
            </a:r>
            <a:r>
              <a:rPr lang="en-US" dirty="0" smtClean="0"/>
              <a:t> with respect to its grants or investments.</a:t>
            </a:r>
          </a:p>
          <a:p>
            <a:pPr lvl="1"/>
            <a:r>
              <a:rPr lang="en-US" dirty="0" smtClean="0"/>
              <a:t>Sponsoring Organization must be a public charity and have exclusive legal control over all contributions.</a:t>
            </a:r>
            <a:endParaRPr lang="en-US" dirty="0"/>
          </a:p>
        </p:txBody>
      </p:sp>
      <p:sp>
        <p:nvSpPr>
          <p:cNvPr id="4" name="Footer Placeholder 3"/>
          <p:cNvSpPr>
            <a:spLocks noGrp="1"/>
          </p:cNvSpPr>
          <p:nvPr>
            <p:ph type="ftr" sz="quarter" idx="11"/>
          </p:nvPr>
        </p:nvSpPr>
        <p:spPr/>
        <p:txBody>
          <a:bodyPr/>
          <a:lstStyle/>
          <a:p>
            <a:r>
              <a:rPr lang="en-US" smtClean="0"/>
              <a:t>Lawrence M. Lehmann</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Donor Advised Funds Opportunities</a:t>
            </a:r>
            <a:endParaRPr lang="en-US" dirty="0"/>
          </a:p>
        </p:txBody>
      </p:sp>
      <p:sp>
        <p:nvSpPr>
          <p:cNvPr id="3" name="Content Placeholder 2"/>
          <p:cNvSpPr>
            <a:spLocks noGrp="1"/>
          </p:cNvSpPr>
          <p:nvPr>
            <p:ph idx="1"/>
          </p:nvPr>
        </p:nvSpPr>
        <p:spPr/>
        <p:txBody>
          <a:bodyPr/>
          <a:lstStyle/>
          <a:p>
            <a:r>
              <a:rPr lang="en-US" dirty="0" smtClean="0"/>
              <a:t>Gift of real estate to an LLC treated as a disregarded entity of the sponsoring organization</a:t>
            </a:r>
          </a:p>
          <a:p>
            <a:r>
              <a:rPr lang="en-US" dirty="0" smtClean="0"/>
              <a:t>Corporation redeems stock given to DAF</a:t>
            </a:r>
          </a:p>
          <a:p>
            <a:r>
              <a:rPr lang="en-US" dirty="0" smtClean="0"/>
              <a:t>DAF sells Corporate Stock to Donor’s child</a:t>
            </a:r>
          </a:p>
          <a:p>
            <a:r>
              <a:rPr lang="en-US" dirty="0" smtClean="0"/>
              <a:t>S Corporation creates DAF</a:t>
            </a:r>
          </a:p>
          <a:p>
            <a:r>
              <a:rPr lang="en-US" dirty="0" smtClean="0"/>
              <a:t>C Corporation creates DAF</a:t>
            </a:r>
            <a:endParaRPr lang="en-US" dirty="0"/>
          </a:p>
        </p:txBody>
      </p:sp>
      <p:sp>
        <p:nvSpPr>
          <p:cNvPr id="4" name="Footer Placeholder 3"/>
          <p:cNvSpPr>
            <a:spLocks noGrp="1"/>
          </p:cNvSpPr>
          <p:nvPr>
            <p:ph type="ftr" sz="quarter" idx="11"/>
          </p:nvPr>
        </p:nvSpPr>
        <p:spPr/>
        <p:txBody>
          <a:bodyPr/>
          <a:lstStyle/>
          <a:p>
            <a:r>
              <a:rPr lang="en-US" smtClean="0"/>
              <a:t>Lawrence M. Lehmann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Gifts of Securities and Real Estate Held Long Term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Deductible at the full present fair market value regardless of basis</a:t>
            </a:r>
          </a:p>
          <a:p>
            <a:r>
              <a:rPr lang="en-US" dirty="0" smtClean="0"/>
              <a:t>Gift to Public Charity deductible up to 30% of AGI with five year carryover</a:t>
            </a:r>
          </a:p>
          <a:p>
            <a:pPr lvl="1"/>
            <a:r>
              <a:rPr lang="en-US" dirty="0" smtClean="0"/>
              <a:t>Same rule for Donor Advised Fund and Supporting Organization</a:t>
            </a:r>
          </a:p>
          <a:p>
            <a:r>
              <a:rPr lang="en-US" dirty="0" smtClean="0"/>
              <a:t>Gift to Private Foundation deductible up to 20% of AGI at cost basis </a:t>
            </a:r>
          </a:p>
          <a:p>
            <a:r>
              <a:rPr lang="en-US" dirty="0" smtClean="0"/>
              <a:t>Fair Market Value of closely held business interests and real estate require qualified appraisal</a:t>
            </a:r>
            <a:endParaRPr lang="en-US" dirty="0"/>
          </a:p>
        </p:txBody>
      </p:sp>
      <p:sp>
        <p:nvSpPr>
          <p:cNvPr id="4" name="Footer Placeholder 3"/>
          <p:cNvSpPr>
            <a:spLocks noGrp="1"/>
          </p:cNvSpPr>
          <p:nvPr>
            <p:ph type="ftr" sz="quarter" idx="11"/>
          </p:nvPr>
        </p:nvSpPr>
        <p:spPr/>
        <p:txBody>
          <a:bodyPr/>
          <a:lstStyle/>
          <a:p>
            <a:r>
              <a:rPr lang="en-US" dirty="0" smtClean="0"/>
              <a:t>Lawrence M. Lehmann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Gifts of Securities and Real Estate Held Short Term</a:t>
            </a:r>
            <a:endParaRPr lang="en-US" dirty="0"/>
          </a:p>
        </p:txBody>
      </p:sp>
      <p:sp>
        <p:nvSpPr>
          <p:cNvPr id="3" name="Content Placeholder 2"/>
          <p:cNvSpPr>
            <a:spLocks noGrp="1"/>
          </p:cNvSpPr>
          <p:nvPr>
            <p:ph idx="1"/>
          </p:nvPr>
        </p:nvSpPr>
        <p:spPr/>
        <p:txBody>
          <a:bodyPr/>
          <a:lstStyle/>
          <a:p>
            <a:r>
              <a:rPr lang="en-US" dirty="0" smtClean="0"/>
              <a:t>Includes Property the sale of which would result in ordinary income</a:t>
            </a:r>
          </a:p>
          <a:p>
            <a:r>
              <a:rPr lang="en-US" dirty="0" smtClean="0"/>
              <a:t>Deduction at cost basis only up to 50% of AGI for gift to Public Charity</a:t>
            </a:r>
            <a:endParaRPr lang="en-US" dirty="0"/>
          </a:p>
        </p:txBody>
      </p:sp>
      <p:sp>
        <p:nvSpPr>
          <p:cNvPr id="4" name="Footer Placeholder 3"/>
          <p:cNvSpPr>
            <a:spLocks noGrp="1"/>
          </p:cNvSpPr>
          <p:nvPr>
            <p:ph type="ftr" sz="quarter" idx="11"/>
          </p:nvPr>
        </p:nvSpPr>
        <p:spPr/>
        <p:txBody>
          <a:bodyPr/>
          <a:lstStyle/>
          <a:p>
            <a:r>
              <a:rPr lang="en-US" dirty="0" smtClean="0"/>
              <a:t>Lawrence M. Lehmann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Tangible Personal Property</a:t>
            </a:r>
            <a:endParaRPr lang="en-US" dirty="0"/>
          </a:p>
        </p:txBody>
      </p:sp>
      <p:sp>
        <p:nvSpPr>
          <p:cNvPr id="3" name="Content Placeholder 2"/>
          <p:cNvSpPr>
            <a:spLocks noGrp="1"/>
          </p:cNvSpPr>
          <p:nvPr>
            <p:ph idx="1"/>
          </p:nvPr>
        </p:nvSpPr>
        <p:spPr/>
        <p:txBody>
          <a:bodyPr>
            <a:normAutofit lnSpcReduction="10000"/>
          </a:bodyPr>
          <a:lstStyle/>
          <a:p>
            <a:r>
              <a:rPr lang="en-US" dirty="0" smtClean="0"/>
              <a:t>Art, Antiques, Books, Stamps, Coins, Vehicles, etc.</a:t>
            </a:r>
          </a:p>
          <a:p>
            <a:r>
              <a:rPr lang="en-US" dirty="0" smtClean="0"/>
              <a:t>Related Gifts Require Substantiation and Reporting by both Donor and Charity</a:t>
            </a:r>
          </a:p>
          <a:p>
            <a:pPr lvl="1"/>
            <a:r>
              <a:rPr lang="en-US" dirty="0" smtClean="0"/>
              <a:t>Deduction for present fair market value, with no capital gain on appreciation is allowable only if gift is related to donee's exempt function.  Deduction allowed for up to 30% of adjusted gross income.  A five year carryover allowed for any “excess.” </a:t>
            </a:r>
            <a:endParaRPr lang="en-US" dirty="0"/>
          </a:p>
        </p:txBody>
      </p:sp>
      <p:sp>
        <p:nvSpPr>
          <p:cNvPr id="4" name="Footer Placeholder 3"/>
          <p:cNvSpPr>
            <a:spLocks noGrp="1"/>
          </p:cNvSpPr>
          <p:nvPr>
            <p:ph type="ftr" sz="quarter" idx="11"/>
          </p:nvPr>
        </p:nvSpPr>
        <p:spPr/>
        <p:txBody>
          <a:bodyPr/>
          <a:lstStyle/>
          <a:p>
            <a:r>
              <a:rPr lang="en-US" dirty="0" smtClean="0"/>
              <a:t>Lawrence M. Lehmann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Bargain Sales</a:t>
            </a:r>
            <a:endParaRPr lang="en-US" dirty="0"/>
          </a:p>
        </p:txBody>
      </p:sp>
      <p:sp>
        <p:nvSpPr>
          <p:cNvPr id="3" name="Content Placeholder 2"/>
          <p:cNvSpPr>
            <a:spLocks noGrp="1"/>
          </p:cNvSpPr>
          <p:nvPr>
            <p:ph idx="1"/>
          </p:nvPr>
        </p:nvSpPr>
        <p:spPr/>
        <p:txBody>
          <a:bodyPr>
            <a:normAutofit lnSpcReduction="10000"/>
          </a:bodyPr>
          <a:lstStyle/>
          <a:p>
            <a:r>
              <a:rPr lang="en-US" dirty="0" smtClean="0"/>
              <a:t>Deduction allowed for difference between fair market value and sales price for bargain sale for long-term securities and real estate.  Cost basis of property must be allocated between portion of property “sold” and portion of property “donated” to charity on basis of fair market value of each.  Appreciation allocable to sale is subject to capital gains tax.  Outright gift of mortgaged property is treated as a bargain sale. </a:t>
            </a:r>
            <a:endParaRPr lang="en-US" dirty="0"/>
          </a:p>
        </p:txBody>
      </p:sp>
      <p:sp>
        <p:nvSpPr>
          <p:cNvPr id="4" name="Footer Placeholder 3"/>
          <p:cNvSpPr>
            <a:spLocks noGrp="1"/>
          </p:cNvSpPr>
          <p:nvPr>
            <p:ph type="ftr" sz="quarter" idx="11"/>
          </p:nvPr>
        </p:nvSpPr>
        <p:spPr/>
        <p:txBody>
          <a:bodyPr/>
          <a:lstStyle/>
          <a:p>
            <a:r>
              <a:rPr lang="en-US" dirty="0" smtClean="0"/>
              <a:t>Lawrence M. Lehmann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Gift of Remainder Interest in Residence or Farm</a:t>
            </a:r>
            <a:endParaRPr lang="en-US" dirty="0"/>
          </a:p>
        </p:txBody>
      </p:sp>
      <p:sp>
        <p:nvSpPr>
          <p:cNvPr id="3" name="Content Placeholder 2"/>
          <p:cNvSpPr>
            <a:spLocks noGrp="1"/>
          </p:cNvSpPr>
          <p:nvPr>
            <p:ph idx="1"/>
          </p:nvPr>
        </p:nvSpPr>
        <p:spPr/>
        <p:txBody>
          <a:bodyPr/>
          <a:lstStyle/>
          <a:p>
            <a:r>
              <a:rPr lang="en-US" dirty="0" smtClean="0"/>
              <a:t>The entire fair market value of a remainder interest in a personal residence, including vacation homes or farms, is deductible if given to charity.  An option given to the charity to take the proceeds from the sale of the property instead of the property itself is adequate to support the deduction.</a:t>
            </a:r>
            <a:endParaRPr lang="en-US" dirty="0"/>
          </a:p>
        </p:txBody>
      </p:sp>
      <p:sp>
        <p:nvSpPr>
          <p:cNvPr id="4" name="Footer Placeholder 3"/>
          <p:cNvSpPr>
            <a:spLocks noGrp="1"/>
          </p:cNvSpPr>
          <p:nvPr>
            <p:ph type="ftr" sz="quarter" idx="11"/>
          </p:nvPr>
        </p:nvSpPr>
        <p:spPr/>
        <p:txBody>
          <a:bodyPr/>
          <a:lstStyle/>
          <a:p>
            <a:r>
              <a:rPr lang="en-US" dirty="0" smtClean="0"/>
              <a:t>Lawrence M. Lehmann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291</TotalTime>
  <Words>2632</Words>
  <Application>Microsoft Office PowerPoint</Application>
  <PresentationFormat>On-screen Show (4:3)</PresentationFormat>
  <Paragraphs>238</Paragraphs>
  <Slides>42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Module</vt:lpstr>
      <vt:lpstr>Adobe Acrobat Document</vt:lpstr>
      <vt:lpstr>Review of Several Charitable Planning Techniques </vt:lpstr>
      <vt:lpstr>Incentives for Charitable Giving</vt:lpstr>
      <vt:lpstr>Slide 3</vt:lpstr>
      <vt:lpstr>Cash Gifts</vt:lpstr>
      <vt:lpstr>Gifts of Securities and Real Estate Held Long Term</vt:lpstr>
      <vt:lpstr>Gifts of Securities and Real Estate Held Short Term</vt:lpstr>
      <vt:lpstr>Tangible Personal Property</vt:lpstr>
      <vt:lpstr>Bargain Sales</vt:lpstr>
      <vt:lpstr>Gift of Remainder Interest in Residence or Farm</vt:lpstr>
      <vt:lpstr>Charitable Gift Annuities</vt:lpstr>
      <vt:lpstr>Charitable Gift Annuities</vt:lpstr>
      <vt:lpstr>Charitable Gift Annuities</vt:lpstr>
      <vt:lpstr>Charitable Gift Annuities</vt:lpstr>
      <vt:lpstr>Charitable Gift Annuities</vt:lpstr>
      <vt:lpstr>Gifts of Undivided Interests</vt:lpstr>
      <vt:lpstr>Conservation Easements</vt:lpstr>
      <vt:lpstr>Charitable Remainder Trusts</vt:lpstr>
      <vt:lpstr>Charitable Remainder Trusts</vt:lpstr>
      <vt:lpstr>Charitable Remainder Trusts</vt:lpstr>
      <vt:lpstr>Charitable Remainder Trusts</vt:lpstr>
      <vt:lpstr>Qualifying as a CRT</vt:lpstr>
      <vt:lpstr>Qualifying as a CRT</vt:lpstr>
      <vt:lpstr>Qualifying as a CRT</vt:lpstr>
      <vt:lpstr>Funding the CRT</vt:lpstr>
      <vt:lpstr>Avoid These Assets for CRT</vt:lpstr>
      <vt:lpstr>Tax Consequences to CRT</vt:lpstr>
      <vt:lpstr>Tax Consequences to CRT</vt:lpstr>
      <vt:lpstr>Tax Consequences to Donor</vt:lpstr>
      <vt:lpstr>Tax Consequences to Donor</vt:lpstr>
      <vt:lpstr>Tax Consequences to Donor</vt:lpstr>
      <vt:lpstr>Tax Consequences to Noncharitable Beneficiary</vt:lpstr>
      <vt:lpstr>CRT Planning Strategies</vt:lpstr>
      <vt:lpstr>CRT Planning Strategies</vt:lpstr>
      <vt:lpstr>CRT Planning Strategies</vt:lpstr>
      <vt:lpstr>Charitable Lead Trusts</vt:lpstr>
      <vt:lpstr>Business Transition Techniques</vt:lpstr>
      <vt:lpstr>Charity Avoids Liability for a Gift of a Business</vt:lpstr>
      <vt:lpstr>Corporation Redeems Stock Given to a CRT</vt:lpstr>
      <vt:lpstr>Corporation Redeems Stock Given to CRT</vt:lpstr>
      <vt:lpstr>Corporation Creates a CRT</vt:lpstr>
      <vt:lpstr>Donor Advised Funds</vt:lpstr>
      <vt:lpstr>Donor Advised Funds Opportunities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larry</dc:creator>
  <cp:lastModifiedBy>larry</cp:lastModifiedBy>
  <cp:revision>39</cp:revision>
  <dcterms:created xsi:type="dcterms:W3CDTF">2016-03-29T18:18:03Z</dcterms:created>
  <dcterms:modified xsi:type="dcterms:W3CDTF">2016-04-18T20:29:30Z</dcterms:modified>
</cp:coreProperties>
</file>